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256" r:id="rId2"/>
    <p:sldId id="278" r:id="rId3"/>
    <p:sldId id="283" r:id="rId4"/>
    <p:sldId id="315" r:id="rId5"/>
    <p:sldId id="258" r:id="rId6"/>
    <p:sldId id="316" r:id="rId7"/>
    <p:sldId id="317" r:id="rId8"/>
    <p:sldId id="282" r:id="rId9"/>
    <p:sldId id="280" r:id="rId10"/>
    <p:sldId id="281" r:id="rId11"/>
    <p:sldId id="314" r:id="rId12"/>
    <p:sldId id="284" r:id="rId13"/>
    <p:sldId id="320" r:id="rId14"/>
    <p:sldId id="289" r:id="rId15"/>
    <p:sldId id="321" r:id="rId16"/>
    <p:sldId id="322" r:id="rId17"/>
    <p:sldId id="288" r:id="rId18"/>
    <p:sldId id="287" r:id="rId19"/>
    <p:sldId id="286" r:id="rId20"/>
    <p:sldId id="295" r:id="rId21"/>
    <p:sldId id="285" r:id="rId22"/>
    <p:sldId id="294" r:id="rId23"/>
    <p:sldId id="293" r:id="rId24"/>
    <p:sldId id="318" r:id="rId25"/>
    <p:sldId id="292" r:id="rId26"/>
    <p:sldId id="296" r:id="rId27"/>
    <p:sldId id="299" r:id="rId28"/>
    <p:sldId id="300" r:id="rId29"/>
    <p:sldId id="302" r:id="rId30"/>
    <p:sldId id="303" r:id="rId31"/>
    <p:sldId id="305" r:id="rId32"/>
    <p:sldId id="301" r:id="rId33"/>
    <p:sldId id="291" r:id="rId34"/>
    <p:sldId id="306" r:id="rId35"/>
    <p:sldId id="307" r:id="rId36"/>
    <p:sldId id="319" r:id="rId37"/>
    <p:sldId id="308" r:id="rId38"/>
    <p:sldId id="312" r:id="rId39"/>
    <p:sldId id="311" r:id="rId40"/>
    <p:sldId id="310" r:id="rId41"/>
    <p:sldId id="309" r:id="rId42"/>
    <p:sldId id="279" r:id="rId43"/>
  </p:sldIdLst>
  <p:sldSz cx="9144000" cy="6858000" type="screen4x3"/>
  <p:notesSz cx="6858000" cy="9144000"/>
  <p:custShowLst>
    <p:custShow name="Custom Show 1" id="0">
      <p:sldLst>
        <p:sld r:id="rId2"/>
        <p:sld r:id="rId3"/>
        <p:sld r:id="rId6"/>
        <p:sld r:id="rId43"/>
      </p:sldLst>
    </p:custShow>
  </p:custShowLst>
  <p:defaultTextStyle>
    <a:defPPr>
      <a:defRPr lang="en-US"/>
    </a:defPPr>
    <a:lvl1pPr algn="l" defTabSz="457200" rtl="0" fontAlgn="base">
      <a:spcBef>
        <a:spcPct val="0"/>
      </a:spcBef>
      <a:spcAft>
        <a:spcPct val="0"/>
      </a:spcAft>
      <a:defRPr kern="1200">
        <a:solidFill>
          <a:schemeClr val="tx1"/>
        </a:solidFill>
        <a:latin typeface="Book Antiqua" panose="02040602050305030304" pitchFamily="18"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Book Antiqua" panose="02040602050305030304" pitchFamily="18"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Book Antiqua" panose="02040602050305030304" pitchFamily="18"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Book Antiqua" panose="02040602050305030304" pitchFamily="18"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Book Antiqua" panose="02040602050305030304" pitchFamily="18" charset="0"/>
        <a:ea typeface="MS PGothic" panose="020B0600070205080204" pitchFamily="34" charset="-128"/>
        <a:cs typeface="+mn-cs"/>
      </a:defRPr>
    </a:lvl5pPr>
    <a:lvl6pPr marL="2286000" algn="l" defTabSz="914400" rtl="0" eaLnBrk="1" latinLnBrk="0" hangingPunct="1">
      <a:defRPr kern="1200">
        <a:solidFill>
          <a:schemeClr val="tx1"/>
        </a:solidFill>
        <a:latin typeface="Book Antiqua" panose="02040602050305030304" pitchFamily="18" charset="0"/>
        <a:ea typeface="MS PGothic" panose="020B0600070205080204" pitchFamily="34" charset="-128"/>
        <a:cs typeface="+mn-cs"/>
      </a:defRPr>
    </a:lvl6pPr>
    <a:lvl7pPr marL="2743200" algn="l" defTabSz="914400" rtl="0" eaLnBrk="1" latinLnBrk="0" hangingPunct="1">
      <a:defRPr kern="1200">
        <a:solidFill>
          <a:schemeClr val="tx1"/>
        </a:solidFill>
        <a:latin typeface="Book Antiqua" panose="02040602050305030304" pitchFamily="18" charset="0"/>
        <a:ea typeface="MS PGothic" panose="020B0600070205080204" pitchFamily="34" charset="-128"/>
        <a:cs typeface="+mn-cs"/>
      </a:defRPr>
    </a:lvl7pPr>
    <a:lvl8pPr marL="3200400" algn="l" defTabSz="914400" rtl="0" eaLnBrk="1" latinLnBrk="0" hangingPunct="1">
      <a:defRPr kern="1200">
        <a:solidFill>
          <a:schemeClr val="tx1"/>
        </a:solidFill>
        <a:latin typeface="Book Antiqua" panose="02040602050305030304" pitchFamily="18" charset="0"/>
        <a:ea typeface="MS PGothic" panose="020B0600070205080204" pitchFamily="34" charset="-128"/>
        <a:cs typeface="+mn-cs"/>
      </a:defRPr>
    </a:lvl8pPr>
    <a:lvl9pPr marL="3657600" algn="l" defTabSz="914400" rtl="0" eaLnBrk="1" latinLnBrk="0" hangingPunct="1">
      <a:defRPr kern="1200">
        <a:solidFill>
          <a:schemeClr val="tx1"/>
        </a:solidFill>
        <a:latin typeface="Book Antiqua" panose="0204060205030503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ie McMorris" initials="KM" lastIdx="4" clrIdx="0">
    <p:extLst>
      <p:ext uri="{19B8F6BF-5375-455C-9EA6-DF929625EA0E}">
        <p15:presenceInfo xmlns:p15="http://schemas.microsoft.com/office/powerpoint/2012/main" userId="4c65397cd715e2a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03" autoAdjust="0"/>
    <p:restoredTop sz="76018" autoAdjust="0"/>
  </p:normalViewPr>
  <p:slideViewPr>
    <p:cSldViewPr snapToGrid="0" snapToObjects="1">
      <p:cViewPr varScale="1">
        <p:scale>
          <a:sx n="82" d="100"/>
          <a:sy n="82" d="100"/>
        </p:scale>
        <p:origin x="216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23" d="100"/>
          <a:sy n="123" d="100"/>
        </p:scale>
        <p:origin x="224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9DD6217-5E77-7E49-8833-7A0AD683155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dirty="0"/>
          </a:p>
        </p:txBody>
      </p:sp>
      <p:sp>
        <p:nvSpPr>
          <p:cNvPr id="3" name="Date Placeholder 2">
            <a:extLst>
              <a:ext uri="{FF2B5EF4-FFF2-40B4-BE49-F238E27FC236}">
                <a16:creationId xmlns:a16="http://schemas.microsoft.com/office/drawing/2014/main" id="{19B67A8D-1C96-CE4A-8621-5F53E3B3F0C8}"/>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354CD141-8C5D-BB43-9479-5C6599E5420F}" type="datetimeFigureOut">
              <a:rPr lang="en-US"/>
              <a:pPr>
                <a:defRPr/>
              </a:pPr>
              <a:t>9/18/2024</a:t>
            </a:fld>
            <a:endParaRPr lang="en-US" dirty="0"/>
          </a:p>
        </p:txBody>
      </p:sp>
      <p:sp>
        <p:nvSpPr>
          <p:cNvPr id="4" name="Slide Image Placeholder 3">
            <a:extLst>
              <a:ext uri="{FF2B5EF4-FFF2-40B4-BE49-F238E27FC236}">
                <a16:creationId xmlns:a16="http://schemas.microsoft.com/office/drawing/2014/main" id="{A0AC5477-1AB9-164B-8540-81EB3D843681}"/>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5094851E-89F2-AC44-B50C-1BF137D28A98}"/>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D14B60EE-C54C-1C45-96AE-29274737994E}"/>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dirty="0"/>
          </a:p>
        </p:txBody>
      </p:sp>
      <p:sp>
        <p:nvSpPr>
          <p:cNvPr id="7" name="Slide Number Placeholder 6">
            <a:extLst>
              <a:ext uri="{FF2B5EF4-FFF2-40B4-BE49-F238E27FC236}">
                <a16:creationId xmlns:a16="http://schemas.microsoft.com/office/drawing/2014/main" id="{B6B4F3F9-22D4-0841-B15B-2D41BA94E902}"/>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5882FF3C-EAE3-3A4C-9356-EC55BD1B76ED}"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C40E12F8-BAB8-5645-B1D3-894EDC246E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FFCB1B11-8A93-A046-B3FC-A349660984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panose="020B0604020202020204" pitchFamily="34" charset="0"/>
                <a:cs typeface="Arial" panose="020B0604020202020204" pitchFamily="34" charset="0"/>
              </a:rPr>
              <a:t>Welcome to </a:t>
            </a:r>
            <a:r>
              <a:rPr lang="ja-JP" altLang="en-US">
                <a:latin typeface="Arial" panose="020B0604020202020204" pitchFamily="34" charset="0"/>
                <a:cs typeface="Arial" panose="020B0604020202020204" pitchFamily="34" charset="0"/>
              </a:rPr>
              <a:t>“</a:t>
            </a:r>
            <a:r>
              <a:rPr lang="en-US" altLang="ja-JP" dirty="0">
                <a:latin typeface="Arial" panose="020B0604020202020204" pitchFamily="34" charset="0"/>
                <a:cs typeface="Arial" panose="020B0604020202020204" pitchFamily="34" charset="0"/>
              </a:rPr>
              <a:t>APA Formatting and Style Guide.</a:t>
            </a:r>
            <a:r>
              <a:rPr lang="ja-JP" altLang="en-US">
                <a:latin typeface="Arial" panose="020B0604020202020204" pitchFamily="34" charset="0"/>
                <a:cs typeface="Arial" panose="020B0604020202020204" pitchFamily="34" charset="0"/>
              </a:rPr>
              <a:t>”</a:t>
            </a:r>
            <a:r>
              <a:rPr lang="en-US" altLang="ja-JP" dirty="0">
                <a:latin typeface="Arial" panose="020B0604020202020204" pitchFamily="34" charset="0"/>
                <a:cs typeface="Arial" panose="020B0604020202020204" pitchFamily="34" charset="0"/>
              </a:rPr>
              <a:t> This Power Point Presentation is designed to introduce your students to the basics of APA formatting and style. You might want to supplement the presentation with more detailed information posted on the Purdue OWL: https://owl.purdue.edu/owl/research_and_citation/apa7_style/apa_formatting_and_style_guide/general_format.html</a:t>
            </a:r>
            <a:endParaRPr lang="en-US" altLang="en-US" dirty="0">
              <a:latin typeface="Arial" panose="020B0604020202020204" pitchFamily="34" charset="0"/>
              <a:cs typeface="Arial" panose="020B0604020202020204" pitchFamily="34" charset="0"/>
            </a:endParaRPr>
          </a:p>
          <a:p>
            <a:pPr eaLnBrk="1" hangingPunct="1">
              <a:spcBef>
                <a:spcPct val="0"/>
              </a:spcBef>
            </a:pPr>
            <a:endParaRPr lang="en-US" altLang="en-US" dirty="0"/>
          </a:p>
        </p:txBody>
      </p:sp>
      <p:sp>
        <p:nvSpPr>
          <p:cNvPr id="41988" name="Slide Number Placeholder 3">
            <a:extLst>
              <a:ext uri="{FF2B5EF4-FFF2-40B4-BE49-F238E27FC236}">
                <a16:creationId xmlns:a16="http://schemas.microsoft.com/office/drawing/2014/main" id="{0719834D-6BAD-224D-8867-DE8484F5495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87BCD65F-8772-CC4C-95C7-96F767DC8E5C}" type="slidenum">
              <a:rPr lang="en-US" altLang="en-US">
                <a:latin typeface="Calibri" panose="020F0502020204030204" pitchFamily="34" charset="0"/>
              </a:rPr>
              <a:pPr eaLnBrk="1" hangingPunct="1"/>
              <a:t>1</a:t>
            </a:fld>
            <a:endParaRPr lang="en-US" altLang="en-US" dirty="0">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F31E1A3F-4968-E04E-8621-E52795B7FC4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D1AC15D1-C309-9B45-8227-A994D787BCF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This slide presents the general format of an APA formatted paper: An essay should be typed and double-spaced on the standard-sized paper (8.5</a:t>
            </a:r>
            <a:r>
              <a:rPr lang="ja-JP" altLang="en-US">
                <a:latin typeface="Arial" panose="020B0604020202020204" pitchFamily="34" charset="0"/>
              </a:rPr>
              <a:t>”</a:t>
            </a:r>
            <a:r>
              <a:rPr lang="en-US" altLang="ja-JP" dirty="0">
                <a:latin typeface="Arial" panose="020B0604020202020204" pitchFamily="34" charset="0"/>
              </a:rPr>
              <a:t>x11</a:t>
            </a:r>
            <a:r>
              <a:rPr lang="ja-JP" altLang="en-US">
                <a:latin typeface="Arial" panose="020B0604020202020204" pitchFamily="34" charset="0"/>
              </a:rPr>
              <a:t>”</a:t>
            </a:r>
            <a:r>
              <a:rPr lang="en-US" altLang="ja-JP" dirty="0">
                <a:latin typeface="Arial" panose="020B0604020202020204" pitchFamily="34" charset="0"/>
              </a:rPr>
              <a:t>) with 1</a:t>
            </a:r>
            <a:r>
              <a:rPr lang="ja-JP" altLang="en-US">
                <a:latin typeface="Arial" panose="020B0604020202020204" pitchFamily="34" charset="0"/>
              </a:rPr>
              <a:t>”</a:t>
            </a:r>
            <a:r>
              <a:rPr lang="en-US" altLang="ja-JP" dirty="0">
                <a:latin typeface="Arial" panose="020B0604020202020204" pitchFamily="34" charset="0"/>
              </a:rPr>
              <a:t> margins on all sides. Times New Roman or similar font in 10-12 pt. size should be used. </a:t>
            </a:r>
            <a:endParaRPr lang="en-US" altLang="en-US" dirty="0">
              <a:latin typeface="Arial" panose="020B0604020202020204" pitchFamily="34" charset="0"/>
            </a:endParaRPr>
          </a:p>
        </p:txBody>
      </p:sp>
      <p:sp>
        <p:nvSpPr>
          <p:cNvPr id="49156" name="Slide Number Placeholder 3">
            <a:extLst>
              <a:ext uri="{FF2B5EF4-FFF2-40B4-BE49-F238E27FC236}">
                <a16:creationId xmlns:a16="http://schemas.microsoft.com/office/drawing/2014/main" id="{774DA833-DADA-7E4C-AE5C-F494D48D5DE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8AE1CE95-80EB-8443-BA5E-2998FA3B03AF}" type="slidenum">
              <a:rPr lang="en-US" altLang="en-US">
                <a:latin typeface="Calibri" panose="020F0502020204030204" pitchFamily="34" charset="0"/>
              </a:rPr>
              <a:pPr eaLnBrk="1" hangingPunct="1"/>
              <a:t>10</a:t>
            </a:fld>
            <a:endParaRPr lang="en-US" altLang="en-US" dirty="0">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A2636B57-B9BF-1F4F-9313-019BB9388BC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0DC06D39-1946-BB4C-BC54-2A5DA67B7D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This slide presents the general format an APA-style header. </a:t>
            </a:r>
            <a:r>
              <a:rPr lang="en-US" altLang="ja-JP" dirty="0">
                <a:latin typeface="Arial" panose="020B0604020202020204" pitchFamily="34" charset="0"/>
              </a:rPr>
              <a:t>The document should include a page header indicating a shortened title of the essay and a page number in the upper right-hand of every page (including the title page). </a:t>
            </a:r>
            <a:endParaRPr lang="en-US" altLang="en-US" dirty="0">
              <a:latin typeface="Arial" panose="020B0604020202020204" pitchFamily="34" charset="0"/>
            </a:endParaRPr>
          </a:p>
        </p:txBody>
      </p:sp>
      <p:sp>
        <p:nvSpPr>
          <p:cNvPr id="50180" name="Slide Number Placeholder 3">
            <a:extLst>
              <a:ext uri="{FF2B5EF4-FFF2-40B4-BE49-F238E27FC236}">
                <a16:creationId xmlns:a16="http://schemas.microsoft.com/office/drawing/2014/main" id="{6F646B26-2C15-EA44-928C-95985423574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BC1940A3-D565-A943-8A90-D8BFEAA4CCD0}" type="slidenum">
              <a:rPr lang="en-US" altLang="en-US">
                <a:latin typeface="Calibri" panose="020F0502020204030204" pitchFamily="34" charset="0"/>
              </a:rPr>
              <a:pPr eaLnBrk="1" hangingPunct="1"/>
              <a:t>11</a:t>
            </a:fld>
            <a:endParaRPr lang="en-US" altLang="en-US" dirty="0">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B2306903-EE04-3448-8FBF-E1B0BFA94D5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DF74B81B-D11E-CC45-8FF2-EE9A6F083A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defRPr/>
            </a:pPr>
            <a:r>
              <a:rPr lang="en-US" altLang="en-US" dirty="0">
                <a:latin typeface="Arial" panose="020B0604020202020204" pitchFamily="34" charset="0"/>
              </a:rPr>
              <a:t>This slide introduces four required part of an APA paper: a title page, abstract, main body (essay itself), and a reference list. An abstract page and list of references are titled as Abstract and References, respectively.</a:t>
            </a:r>
          </a:p>
          <a:p>
            <a:pPr eaLnBrk="1" hangingPunct="1">
              <a:lnSpc>
                <a:spcPct val="90000"/>
              </a:lnSpc>
              <a:spcBef>
                <a:spcPct val="0"/>
              </a:spcBef>
              <a:defRPr/>
            </a:pPr>
            <a:endParaRPr lang="en-US" altLang="en-US" dirty="0">
              <a:latin typeface="Arial" panose="020B0604020202020204" pitchFamily="34" charset="0"/>
            </a:endParaRPr>
          </a:p>
          <a:p>
            <a:pPr eaLnBrk="1" hangingPunct="1">
              <a:lnSpc>
                <a:spcPct val="90000"/>
              </a:lnSpc>
              <a:spcBef>
                <a:spcPct val="0"/>
              </a:spcBef>
              <a:defRPr/>
            </a:pPr>
            <a:r>
              <a:rPr lang="en-US" altLang="en-US" dirty="0">
                <a:latin typeface="Arial" panose="020B0604020202020204" pitchFamily="34" charset="0"/>
              </a:rPr>
              <a:t>It is important to remind students that each page should have a page header with a shortened version of the title and page number.  </a:t>
            </a:r>
          </a:p>
          <a:p>
            <a:pPr eaLnBrk="1" hangingPunct="1">
              <a:lnSpc>
                <a:spcPct val="90000"/>
              </a:lnSpc>
              <a:spcBef>
                <a:spcPct val="0"/>
              </a:spcBef>
              <a:defRPr/>
            </a:pPr>
            <a:endParaRPr lang="en-US" altLang="en-US" dirty="0">
              <a:latin typeface="Arial" panose="020B0604020202020204" pitchFamily="34" charset="0"/>
            </a:endParaRPr>
          </a:p>
          <a:p>
            <a:pPr eaLnBrk="1" hangingPunct="1">
              <a:lnSpc>
                <a:spcPct val="90000"/>
              </a:lnSpc>
              <a:spcBef>
                <a:spcPct val="0"/>
              </a:spcBef>
              <a:defRPr/>
            </a:pPr>
            <a:r>
              <a:rPr lang="en-US" altLang="en-US" dirty="0">
                <a:latin typeface="Arial" panose="020B0604020202020204" pitchFamily="34" charset="0"/>
              </a:rPr>
              <a:t>This slide can be supplemented by the </a:t>
            </a:r>
            <a:r>
              <a:rPr lang="ja-JP" altLang="en-US">
                <a:latin typeface="Arial" panose="020B0604020202020204" pitchFamily="34" charset="0"/>
              </a:rPr>
              <a:t>“</a:t>
            </a:r>
            <a:r>
              <a:rPr lang="en-US" altLang="ja-JP" dirty="0">
                <a:latin typeface="Arial" panose="020B0604020202020204" pitchFamily="34" charset="0"/>
              </a:rPr>
              <a:t>General Format</a:t>
            </a:r>
            <a:r>
              <a:rPr lang="ja-JP" altLang="en-US">
                <a:latin typeface="Arial" panose="020B0604020202020204" pitchFamily="34" charset="0"/>
              </a:rPr>
              <a:t>”</a:t>
            </a:r>
            <a:r>
              <a:rPr lang="en-US" altLang="ja-JP" dirty="0">
                <a:latin typeface="Arial" panose="020B0604020202020204" pitchFamily="34" charset="0"/>
              </a:rPr>
              <a:t> section from the OWL https://owl.purdue.edu/owl/research_and_citation/apa7_style/apa_formatting_and_style_guide/general_format.html</a:t>
            </a:r>
            <a:endParaRPr lang="en-US" altLang="en-US" dirty="0">
              <a:latin typeface="Arial" panose="020B0604020202020204" pitchFamily="34" charset="0"/>
            </a:endParaRPr>
          </a:p>
        </p:txBody>
      </p:sp>
      <p:sp>
        <p:nvSpPr>
          <p:cNvPr id="51204" name="Slide Number Placeholder 3">
            <a:extLst>
              <a:ext uri="{FF2B5EF4-FFF2-40B4-BE49-F238E27FC236}">
                <a16:creationId xmlns:a16="http://schemas.microsoft.com/office/drawing/2014/main" id="{A9085B95-38AD-284A-A17B-289FB270933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715E0F25-2C44-3D45-80B2-3C5A37820914}" type="slidenum">
              <a:rPr lang="en-US" altLang="en-US">
                <a:latin typeface="Calibri" panose="020F0502020204030204" pitchFamily="34" charset="0"/>
              </a:rPr>
              <a:pPr eaLnBrk="1" hangingPunct="1"/>
              <a:t>12</a:t>
            </a:fld>
            <a:endParaRPr lang="en-US" altLang="en-US" dirty="0">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F495638A-F4BF-9A47-B7B2-19536999ED4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697DDA88-8AA8-2C4A-85C5-A9884A0271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This slide informs readers that APA 7 distinguishes between professional and student papers in terms of paper formatting. It notes that most of the differences extend only to the title page and the running header and explains that these differences will be illustrated in the following few slides.</a:t>
            </a:r>
          </a:p>
          <a:p>
            <a:pPr eaLnBrk="1" hangingPunct="1">
              <a:lnSpc>
                <a:spcPct val="90000"/>
              </a:lnSpc>
              <a:spcBef>
                <a:spcPct val="0"/>
              </a:spcBef>
            </a:pPr>
            <a:endParaRPr lang="en-US" altLang="en-US" dirty="0">
              <a:latin typeface="Arial" panose="020B0604020202020204" pitchFamily="34" charset="0"/>
            </a:endParaRPr>
          </a:p>
        </p:txBody>
      </p:sp>
      <p:sp>
        <p:nvSpPr>
          <p:cNvPr id="54276" name="Slide Number Placeholder 3">
            <a:extLst>
              <a:ext uri="{FF2B5EF4-FFF2-40B4-BE49-F238E27FC236}">
                <a16:creationId xmlns:a16="http://schemas.microsoft.com/office/drawing/2014/main" id="{19405E02-E6D7-0749-8DC2-E3F097D1FA8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7A09600D-23E5-984B-940A-0B6C88E6B495}" type="slidenum">
              <a:rPr lang="en-US" altLang="en-US">
                <a:latin typeface="Calibri" panose="020F0502020204030204" pitchFamily="34" charset="0"/>
              </a:rPr>
              <a:pPr eaLnBrk="1" hangingPunct="1"/>
              <a:t>13</a:t>
            </a:fld>
            <a:endParaRPr lang="en-US" altLang="en-US" dirty="0">
              <a:latin typeface="Calibri" panose="020F0502020204030204" pitchFamily="34" charset="0"/>
            </a:endParaRPr>
          </a:p>
        </p:txBody>
      </p:sp>
    </p:spTree>
    <p:extLst>
      <p:ext uri="{BB962C8B-B14F-4D97-AF65-F5344CB8AC3E}">
        <p14:creationId xmlns:p14="http://schemas.microsoft.com/office/powerpoint/2010/main" val="7964399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A174E320-1B4E-2448-9C1E-431124C3C7E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23E2A5CF-43C9-2F4B-98A9-DFBBDF9F99E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defRPr/>
            </a:pPr>
            <a:r>
              <a:rPr lang="en-US" altLang="en-US" dirty="0">
                <a:latin typeface="Arial" panose="020B0604020202020204" pitchFamily="34" charset="0"/>
              </a:rPr>
              <a:t>This slide provides a visual example for the proper placement of the page header and the full title on the cover page of a student paper.</a:t>
            </a:r>
            <a:br>
              <a:rPr lang="en-US" altLang="en-US" dirty="0">
                <a:latin typeface="Arial" panose="020B0604020202020204" pitchFamily="34" charset="0"/>
              </a:rPr>
            </a:br>
            <a:br>
              <a:rPr lang="en-US" altLang="en-US" dirty="0">
                <a:latin typeface="Arial" panose="020B0604020202020204" pitchFamily="34" charset="0"/>
              </a:rPr>
            </a:br>
            <a:r>
              <a:rPr lang="en-US" altLang="en-US" dirty="0">
                <a:latin typeface="Arial" panose="020B0604020202020204" pitchFamily="34" charset="0"/>
              </a:rPr>
              <a:t>Student papers require no headers other than a page number (flush right).</a:t>
            </a:r>
            <a:br>
              <a:rPr lang="en-US" altLang="en-US" dirty="0">
                <a:latin typeface="Arial" panose="020B0604020202020204" pitchFamily="34" charset="0"/>
              </a:rPr>
            </a:br>
            <a:br>
              <a:rPr lang="en-US" altLang="en-US" dirty="0">
                <a:latin typeface="Arial" panose="020B0604020202020204" pitchFamily="34" charset="0"/>
              </a:rPr>
            </a:br>
            <a:r>
              <a:rPr lang="en-US" altLang="en-US" dirty="0">
                <a:latin typeface="Arial" panose="020B0604020202020204" pitchFamily="34" charset="0"/>
              </a:rPr>
              <a:t>Type the complete title in the upper half of the page bolded and centered. Below the title, type your name and your affiliation (university, etc.)</a:t>
            </a:r>
          </a:p>
          <a:p>
            <a:pPr eaLnBrk="1" hangingPunct="1">
              <a:lnSpc>
                <a:spcPct val="90000"/>
              </a:lnSpc>
              <a:spcBef>
                <a:spcPct val="0"/>
              </a:spcBef>
              <a:defRPr/>
            </a:pPr>
            <a:endParaRPr lang="en-US" altLang="en-US" dirty="0">
              <a:latin typeface="Arial" panose="020B0604020202020204" pitchFamily="34" charset="0"/>
            </a:endParaRPr>
          </a:p>
          <a:p>
            <a:pPr eaLnBrk="1" hangingPunct="1">
              <a:lnSpc>
                <a:spcPct val="90000"/>
              </a:lnSpc>
              <a:spcBef>
                <a:spcPct val="0"/>
              </a:spcBef>
              <a:defRPr/>
            </a:pPr>
            <a:r>
              <a:rPr lang="en-US" altLang="en-US" dirty="0">
                <a:latin typeface="Arial" panose="020B0604020202020204" pitchFamily="34" charset="0"/>
              </a:rPr>
              <a:t>This slide can be supplemented by the “General Format” page from the OWL: </a:t>
            </a:r>
            <a:br>
              <a:rPr lang="en-US" altLang="en-US" dirty="0">
                <a:latin typeface="Arial" panose="020B0604020202020204" pitchFamily="34" charset="0"/>
              </a:rPr>
            </a:br>
            <a:r>
              <a:rPr lang="en-US" altLang="en-US" dirty="0">
                <a:latin typeface="Arial" panose="020B0604020202020204" pitchFamily="34" charset="0"/>
              </a:rPr>
              <a:t>https://owl.purdue.edu/owl/research_and_citation/apa7_style/apa_formatting_and_style_guide/general_format.html</a:t>
            </a:r>
          </a:p>
          <a:p>
            <a:pPr eaLnBrk="1" hangingPunct="1">
              <a:lnSpc>
                <a:spcPct val="90000"/>
              </a:lnSpc>
              <a:spcBef>
                <a:spcPct val="0"/>
              </a:spcBef>
            </a:pPr>
            <a:endParaRPr lang="en-US" altLang="en-US" dirty="0">
              <a:latin typeface="Arial" panose="020B0604020202020204" pitchFamily="34" charset="0"/>
            </a:endParaRPr>
          </a:p>
        </p:txBody>
      </p:sp>
      <p:sp>
        <p:nvSpPr>
          <p:cNvPr id="52228" name="Slide Number Placeholder 3">
            <a:extLst>
              <a:ext uri="{FF2B5EF4-FFF2-40B4-BE49-F238E27FC236}">
                <a16:creationId xmlns:a16="http://schemas.microsoft.com/office/drawing/2014/main" id="{6C23F229-55B3-4840-8F33-CE939F4F87E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8EF70CC4-3F78-4F4B-AF0A-DA9CDB2BC474}" type="slidenum">
              <a:rPr lang="en-US" altLang="en-US">
                <a:latin typeface="Calibri" panose="020F0502020204030204" pitchFamily="34" charset="0"/>
              </a:rPr>
              <a:pPr eaLnBrk="1" hangingPunct="1"/>
              <a:t>14</a:t>
            </a:fld>
            <a:endParaRPr lang="en-US" altLang="en-US" dirty="0">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A174E320-1B4E-2448-9C1E-431124C3C7E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23E2A5CF-43C9-2F4B-98A9-DFBBDF9F99E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defRPr/>
            </a:pPr>
            <a:r>
              <a:rPr lang="en-US" altLang="en-US" dirty="0">
                <a:latin typeface="Arial" panose="020B0604020202020204" pitchFamily="34" charset="0"/>
              </a:rPr>
              <a:t>This slide provides a visual example for the proper placement of the page header and the full title on the cover page of a professional paper. Type a shortened form of the paper’s title in all capitals in the page header flush left with the page number flush right.</a:t>
            </a:r>
            <a:br>
              <a:rPr lang="en-US" altLang="en-US" dirty="0">
                <a:latin typeface="Arial" panose="020B0604020202020204" pitchFamily="34" charset="0"/>
              </a:rPr>
            </a:br>
            <a:br>
              <a:rPr lang="en-US" altLang="en-US" dirty="0">
                <a:latin typeface="Arial" panose="020B0604020202020204" pitchFamily="34" charset="0"/>
              </a:rPr>
            </a:br>
            <a:r>
              <a:rPr lang="en-US" altLang="en-US" dirty="0">
                <a:latin typeface="Arial" panose="020B0604020202020204" pitchFamily="34" charset="0"/>
              </a:rPr>
              <a:t>Type the complete title in the upper half of the page bolded and centered. Below the title, type your name and your affiliation (university, etc.)</a:t>
            </a:r>
          </a:p>
          <a:p>
            <a:pPr eaLnBrk="1" hangingPunct="1">
              <a:lnSpc>
                <a:spcPct val="90000"/>
              </a:lnSpc>
              <a:spcBef>
                <a:spcPct val="0"/>
              </a:spcBef>
              <a:defRPr/>
            </a:pPr>
            <a:endParaRPr lang="en-US" altLang="en-US" dirty="0">
              <a:latin typeface="Arial" panose="020B0604020202020204" pitchFamily="34" charset="0"/>
            </a:endParaRPr>
          </a:p>
          <a:p>
            <a:pPr eaLnBrk="1" hangingPunct="1">
              <a:lnSpc>
                <a:spcPct val="90000"/>
              </a:lnSpc>
              <a:spcBef>
                <a:spcPct val="0"/>
              </a:spcBef>
              <a:defRPr/>
            </a:pPr>
            <a:r>
              <a:rPr lang="en-US" altLang="en-US" dirty="0">
                <a:latin typeface="Arial" panose="020B0604020202020204" pitchFamily="34" charset="0"/>
              </a:rPr>
              <a:t>This slide can be supplemented by the “General Format” page from the OWL: </a:t>
            </a:r>
            <a:br>
              <a:rPr lang="en-US" altLang="en-US" dirty="0">
                <a:latin typeface="Arial" panose="020B0604020202020204" pitchFamily="34" charset="0"/>
              </a:rPr>
            </a:br>
            <a:r>
              <a:rPr lang="en-US" altLang="en-US" dirty="0">
                <a:latin typeface="Arial" panose="020B0604020202020204" pitchFamily="34" charset="0"/>
              </a:rPr>
              <a:t>https://owl.purdue.edu/owl/research_and_citation/apa7_style/apa_formatting_and_style_guide/general_format.html</a:t>
            </a:r>
          </a:p>
          <a:p>
            <a:pPr eaLnBrk="1" hangingPunct="1">
              <a:lnSpc>
                <a:spcPct val="90000"/>
              </a:lnSpc>
              <a:spcBef>
                <a:spcPct val="0"/>
              </a:spcBef>
            </a:pPr>
            <a:endParaRPr lang="en-US" altLang="en-US" dirty="0">
              <a:latin typeface="Arial" panose="020B0604020202020204" pitchFamily="34" charset="0"/>
            </a:endParaRPr>
          </a:p>
        </p:txBody>
      </p:sp>
      <p:sp>
        <p:nvSpPr>
          <p:cNvPr id="52228" name="Slide Number Placeholder 3">
            <a:extLst>
              <a:ext uri="{FF2B5EF4-FFF2-40B4-BE49-F238E27FC236}">
                <a16:creationId xmlns:a16="http://schemas.microsoft.com/office/drawing/2014/main" id="{6C23F229-55B3-4840-8F33-CE939F4F87E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8EF70CC4-3F78-4F4B-AF0A-DA9CDB2BC474}" type="slidenum">
              <a:rPr lang="en-US" altLang="en-US">
                <a:latin typeface="Calibri" panose="020F0502020204030204" pitchFamily="34" charset="0"/>
              </a:rPr>
              <a:pPr eaLnBrk="1" hangingPunct="1"/>
              <a:t>15</a:t>
            </a:fld>
            <a:endParaRPr lang="en-US" altLang="en-US" dirty="0">
              <a:latin typeface="Calibri" panose="020F0502020204030204" pitchFamily="34" charset="0"/>
            </a:endParaRPr>
          </a:p>
        </p:txBody>
      </p:sp>
    </p:spTree>
    <p:extLst>
      <p:ext uri="{BB962C8B-B14F-4D97-AF65-F5344CB8AC3E}">
        <p14:creationId xmlns:p14="http://schemas.microsoft.com/office/powerpoint/2010/main" val="2317588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A174E320-1B4E-2448-9C1E-431124C3C7E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23E2A5CF-43C9-2F4B-98A9-DFBBDF9F99E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defRPr/>
            </a:pPr>
            <a:r>
              <a:rPr lang="en-US" altLang="en-US" dirty="0">
                <a:latin typeface="Arial" panose="020B0604020202020204" pitchFamily="34" charset="0"/>
              </a:rPr>
              <a:t>This slide provides a visual example for the proper placement of the author note on the cover page of a professional paper. Label the note with the words “Author Note,” bolded and centered. Following this, you may provide any or all of the following:</a:t>
            </a:r>
          </a:p>
          <a:p>
            <a:pPr marL="171450" marR="0" indent="-171450" algn="l" defTabSz="914400" rtl="0" eaLnBrk="1" fontAlgn="base" latinLnBrk="0" hangingPunct="1">
              <a:lnSpc>
                <a:spcPct val="90000"/>
              </a:lnSpc>
              <a:spcBef>
                <a:spcPct val="0"/>
              </a:spcBef>
              <a:spcAft>
                <a:spcPct val="0"/>
              </a:spcAft>
              <a:buClrTx/>
              <a:buSzTx/>
              <a:buFontTx/>
              <a:buChar char="-"/>
              <a:tabLst/>
              <a:defRPr/>
            </a:pPr>
            <a:r>
              <a:rPr lang="en-US" altLang="en-US" dirty="0">
                <a:latin typeface="Arial" panose="020B0604020202020204" pitchFamily="34" charset="0"/>
              </a:rPr>
              <a:t>Links to ORCID </a:t>
            </a:r>
            <a:r>
              <a:rPr lang="en-US" altLang="en-US" dirty="0" err="1">
                <a:latin typeface="Arial" panose="020B0604020202020204" pitchFamily="34" charset="0"/>
              </a:rPr>
              <a:t>iDs</a:t>
            </a:r>
            <a:endParaRPr lang="en-US" altLang="en-US" dirty="0">
              <a:latin typeface="Arial" panose="020B0604020202020204" pitchFamily="34" charset="0"/>
            </a:endParaRPr>
          </a:p>
          <a:p>
            <a:pPr marL="171450" marR="0" indent="-171450" algn="l" defTabSz="914400" rtl="0" eaLnBrk="1" fontAlgn="base" latinLnBrk="0" hangingPunct="1">
              <a:lnSpc>
                <a:spcPct val="90000"/>
              </a:lnSpc>
              <a:spcBef>
                <a:spcPct val="0"/>
              </a:spcBef>
              <a:spcAft>
                <a:spcPct val="0"/>
              </a:spcAft>
              <a:buClrTx/>
              <a:buSzTx/>
              <a:buFontTx/>
              <a:buChar char="-"/>
              <a:tabLst/>
              <a:defRPr/>
            </a:pPr>
            <a:r>
              <a:rPr lang="en-US" altLang="en-US" dirty="0">
                <a:latin typeface="Arial" panose="020B0604020202020204" pitchFamily="34" charset="0"/>
              </a:rPr>
              <a:t>Affiliation changes</a:t>
            </a:r>
          </a:p>
          <a:p>
            <a:pPr marL="171450" marR="0" indent="-171450" algn="l" defTabSz="914400" rtl="0" eaLnBrk="1" fontAlgn="base" latinLnBrk="0" hangingPunct="1">
              <a:lnSpc>
                <a:spcPct val="90000"/>
              </a:lnSpc>
              <a:spcBef>
                <a:spcPct val="0"/>
              </a:spcBef>
              <a:spcAft>
                <a:spcPct val="0"/>
              </a:spcAft>
              <a:buClrTx/>
              <a:buSzTx/>
              <a:buFontTx/>
              <a:buChar char="-"/>
              <a:tabLst/>
              <a:defRPr/>
            </a:pPr>
            <a:r>
              <a:rPr lang="en-US" altLang="en-US" dirty="0">
                <a:latin typeface="Arial" panose="020B0604020202020204" pitchFamily="34" charset="0"/>
              </a:rPr>
              <a:t>Any special disclosures or acknowledgments</a:t>
            </a:r>
          </a:p>
          <a:p>
            <a:pPr marL="171450" marR="0" indent="-171450" algn="l" defTabSz="914400" rtl="0" eaLnBrk="1" fontAlgn="base" latinLnBrk="0" hangingPunct="1">
              <a:lnSpc>
                <a:spcPct val="90000"/>
              </a:lnSpc>
              <a:spcBef>
                <a:spcPct val="0"/>
              </a:spcBef>
              <a:spcAft>
                <a:spcPct val="0"/>
              </a:spcAft>
              <a:buClrTx/>
              <a:buSzTx/>
              <a:buFontTx/>
              <a:buChar char="-"/>
              <a:tabLst/>
              <a:defRPr/>
            </a:pPr>
            <a:r>
              <a:rPr lang="en-US" altLang="en-US" dirty="0">
                <a:latin typeface="Arial" panose="020B0604020202020204" pitchFamily="34" charset="0"/>
              </a:rPr>
              <a:t>Contact info for the corresponding author</a:t>
            </a:r>
          </a:p>
          <a:p>
            <a:pPr eaLnBrk="1" hangingPunct="1">
              <a:lnSpc>
                <a:spcPct val="90000"/>
              </a:lnSpc>
              <a:spcBef>
                <a:spcPct val="0"/>
              </a:spcBef>
              <a:defRPr/>
            </a:pPr>
            <a:endParaRPr lang="en-US" altLang="en-US" dirty="0">
              <a:latin typeface="Arial" panose="020B0604020202020204" pitchFamily="34" charset="0"/>
            </a:endParaRPr>
          </a:p>
          <a:p>
            <a:pPr eaLnBrk="1" hangingPunct="1">
              <a:lnSpc>
                <a:spcPct val="90000"/>
              </a:lnSpc>
              <a:spcBef>
                <a:spcPct val="0"/>
              </a:spcBef>
              <a:defRPr/>
            </a:pPr>
            <a:r>
              <a:rPr lang="en-US" altLang="en-US" dirty="0">
                <a:latin typeface="Arial" panose="020B0604020202020204" pitchFamily="34" charset="0"/>
              </a:rPr>
              <a:t>Omit any items that are irrelevant. </a:t>
            </a:r>
          </a:p>
          <a:p>
            <a:pPr eaLnBrk="1" hangingPunct="1">
              <a:lnSpc>
                <a:spcPct val="90000"/>
              </a:lnSpc>
              <a:spcBef>
                <a:spcPct val="0"/>
              </a:spcBef>
              <a:defRPr/>
            </a:pPr>
            <a:endParaRPr lang="en-US" altLang="en-US" dirty="0">
              <a:latin typeface="Arial" panose="020B0604020202020204" pitchFamily="34" charset="0"/>
            </a:endParaRPr>
          </a:p>
          <a:p>
            <a:pPr eaLnBrk="1" hangingPunct="1">
              <a:lnSpc>
                <a:spcPct val="90000"/>
              </a:lnSpc>
              <a:spcBef>
                <a:spcPct val="0"/>
              </a:spcBef>
              <a:defRPr/>
            </a:pPr>
            <a:r>
              <a:rPr lang="en-US" altLang="en-US" dirty="0">
                <a:latin typeface="Arial" panose="020B0604020202020204" pitchFamily="34" charset="0"/>
              </a:rPr>
              <a:t>This slide can be supplemented by the “General Format” page from the OWL: </a:t>
            </a:r>
            <a:br>
              <a:rPr lang="en-US" altLang="en-US" dirty="0">
                <a:latin typeface="Arial" panose="020B0604020202020204" pitchFamily="34" charset="0"/>
              </a:rPr>
            </a:br>
            <a:r>
              <a:rPr lang="en-US" altLang="en-US" dirty="0">
                <a:latin typeface="Arial" panose="020B0604020202020204" pitchFamily="34" charset="0"/>
              </a:rPr>
              <a:t>https://owl.purdue.edu/owl/research_and_citation/apa7_style/apa_formatting_and_style_guide/general_format.html</a:t>
            </a:r>
          </a:p>
          <a:p>
            <a:pPr eaLnBrk="1" hangingPunct="1">
              <a:lnSpc>
                <a:spcPct val="90000"/>
              </a:lnSpc>
              <a:spcBef>
                <a:spcPct val="0"/>
              </a:spcBef>
            </a:pPr>
            <a:endParaRPr lang="en-US" altLang="en-US" dirty="0">
              <a:latin typeface="Arial" panose="020B0604020202020204" pitchFamily="34" charset="0"/>
            </a:endParaRPr>
          </a:p>
        </p:txBody>
      </p:sp>
      <p:sp>
        <p:nvSpPr>
          <p:cNvPr id="52228" name="Slide Number Placeholder 3">
            <a:extLst>
              <a:ext uri="{FF2B5EF4-FFF2-40B4-BE49-F238E27FC236}">
                <a16:creationId xmlns:a16="http://schemas.microsoft.com/office/drawing/2014/main" id="{6C23F229-55B3-4840-8F33-CE939F4F87E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8EF70CC4-3F78-4F4B-AF0A-DA9CDB2BC474}" type="slidenum">
              <a:rPr lang="en-US" altLang="en-US">
                <a:latin typeface="Calibri" panose="020F0502020204030204" pitchFamily="34" charset="0"/>
              </a:rPr>
              <a:pPr eaLnBrk="1" hangingPunct="1"/>
              <a:t>16</a:t>
            </a:fld>
            <a:endParaRPr lang="en-US" altLang="en-US" dirty="0">
              <a:latin typeface="Calibri" panose="020F0502020204030204" pitchFamily="34" charset="0"/>
            </a:endParaRPr>
          </a:p>
        </p:txBody>
      </p:sp>
    </p:spTree>
    <p:extLst>
      <p:ext uri="{BB962C8B-B14F-4D97-AF65-F5344CB8AC3E}">
        <p14:creationId xmlns:p14="http://schemas.microsoft.com/office/powerpoint/2010/main" val="36547862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73F51A9A-89FE-C342-94DD-B8526DBD2B0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900F2844-019D-9949-9B5C-A30D9B0876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This slide provides a visual example of an abstract page, which consists of a page header, a heading (labeled Abstract), and a brief summary of the paper accurately presenting its contents. </a:t>
            </a:r>
            <a:br>
              <a:rPr lang="en-US" altLang="en-US" dirty="0">
                <a:latin typeface="Arial" panose="020B0604020202020204" pitchFamily="34" charset="0"/>
              </a:rPr>
            </a:br>
            <a:br>
              <a:rPr lang="en-US" altLang="en-US" dirty="0">
                <a:latin typeface="Arial" panose="020B0604020202020204" pitchFamily="34" charset="0"/>
              </a:rPr>
            </a:br>
            <a:r>
              <a:rPr lang="en-US" altLang="en-US" dirty="0">
                <a:latin typeface="Arial" panose="020B0604020202020204" pitchFamily="34" charset="0"/>
              </a:rPr>
              <a:t>Professional papers should contain a running head in the header (flush left) and a page number (flush right). Student papers should contain only the page number.</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Type the heading –Abstract– centered at the top of the page. Below, type the paragraph of the paper summary (between 150 and 250 words) in block format—without indentation. </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The abstract should contain the research topic, research questions, participants, methods, results, data analysis, and conclusions. It may also include possible implications of your research and future work you see connected with your findings.</a:t>
            </a:r>
            <a:br>
              <a:rPr lang="en-US" altLang="en-US" dirty="0">
                <a:latin typeface="Arial" panose="020B0604020202020204" pitchFamily="34" charset="0"/>
              </a:rPr>
            </a:br>
            <a:br>
              <a:rPr lang="en-US" altLang="en-US" dirty="0">
                <a:latin typeface="Arial" panose="020B0604020202020204" pitchFamily="34" charset="0"/>
              </a:rPr>
            </a:br>
            <a:r>
              <a:rPr lang="en-US" altLang="en-US" dirty="0">
                <a:latin typeface="Arial" panose="020B0604020202020204" pitchFamily="34" charset="0"/>
              </a:rPr>
              <a:t>A short list of keywords (labeled with “Keywords” in italics, written in line with the text) should follow the abstract. These are terms and concepts that might help readers find your work via a search engine.</a:t>
            </a:r>
          </a:p>
          <a:p>
            <a:pPr eaLnBrk="1" hangingPunct="1">
              <a:lnSpc>
                <a:spcPct val="90000"/>
              </a:lnSpc>
              <a:spcBef>
                <a:spcPct val="0"/>
              </a:spcBef>
            </a:pPr>
            <a:endParaRPr lang="en-US" altLang="en-US" dirty="0">
              <a:latin typeface="Arial" panose="020B0604020202020204" pitchFamily="34" charset="0"/>
            </a:endParaRPr>
          </a:p>
        </p:txBody>
      </p:sp>
      <p:sp>
        <p:nvSpPr>
          <p:cNvPr id="53252" name="Slide Number Placeholder 3">
            <a:extLst>
              <a:ext uri="{FF2B5EF4-FFF2-40B4-BE49-F238E27FC236}">
                <a16:creationId xmlns:a16="http://schemas.microsoft.com/office/drawing/2014/main" id="{DE707104-BB1F-C446-98B6-896CC65D37A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0B88FD10-D9EC-2841-A19A-09B16D0D5BE4}" type="slidenum">
              <a:rPr lang="en-US" altLang="en-US">
                <a:latin typeface="Calibri" panose="020F0502020204030204" pitchFamily="34" charset="0"/>
              </a:rPr>
              <a:pPr eaLnBrk="1" hangingPunct="1"/>
              <a:t>17</a:t>
            </a:fld>
            <a:endParaRPr lang="en-US" altLang="en-US" dirty="0">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F495638A-F4BF-9A47-B7B2-19536999ED4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697DDA88-8AA8-2C4A-85C5-A9884A0271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This slide provides the basic reminders about formatting the text: </a:t>
            </a:r>
          </a:p>
          <a:p>
            <a:pPr eaLnBrk="1" hangingPunct="1">
              <a:lnSpc>
                <a:spcPct val="90000"/>
              </a:lnSpc>
              <a:spcBef>
                <a:spcPct val="0"/>
              </a:spcBef>
              <a:buFontTx/>
              <a:buAutoNum type="arabicParenR"/>
            </a:pPr>
            <a:r>
              <a:rPr lang="en-US" altLang="en-US" dirty="0">
                <a:latin typeface="Arial" panose="020B0604020202020204" pitchFamily="34" charset="0"/>
              </a:rPr>
              <a:t> Make sure that the first text page is page number 3 (page #1 is a title page, page #2 is an abstract page).</a:t>
            </a:r>
          </a:p>
          <a:p>
            <a:pPr eaLnBrk="1" hangingPunct="1">
              <a:lnSpc>
                <a:spcPct val="90000"/>
              </a:lnSpc>
              <a:spcBef>
                <a:spcPct val="0"/>
              </a:spcBef>
              <a:buFontTx/>
              <a:buAutoNum type="arabicParenR"/>
            </a:pPr>
            <a:r>
              <a:rPr lang="en-US" altLang="en-US" dirty="0">
                <a:latin typeface="Arial" panose="020B0604020202020204" pitchFamily="34" charset="0"/>
              </a:rPr>
              <a:t> Start with typing the essay title centered and bolded at the top of the page.</a:t>
            </a:r>
          </a:p>
          <a:p>
            <a:pPr eaLnBrk="1" hangingPunct="1">
              <a:lnSpc>
                <a:spcPct val="90000"/>
              </a:lnSpc>
              <a:spcBef>
                <a:spcPct val="0"/>
              </a:spcBef>
              <a:buFontTx/>
              <a:buAutoNum type="arabicParenR"/>
            </a:pPr>
            <a:r>
              <a:rPr lang="en-US" altLang="en-US" dirty="0">
                <a:latin typeface="Arial" panose="020B0604020202020204" pitchFamily="34" charset="0"/>
              </a:rPr>
              <a:t> Type the text double-space with all sections following each other without a break. Do not use blank space between paragraphs. </a:t>
            </a:r>
          </a:p>
          <a:p>
            <a:pPr eaLnBrk="1" hangingPunct="1">
              <a:lnSpc>
                <a:spcPct val="90000"/>
              </a:lnSpc>
              <a:spcBef>
                <a:spcPct val="0"/>
              </a:spcBef>
              <a:buFontTx/>
              <a:buAutoNum type="arabicParenR"/>
            </a:pPr>
            <a:r>
              <a:rPr lang="en-US" altLang="en-US" dirty="0">
                <a:latin typeface="Arial" panose="020B0604020202020204" pitchFamily="34" charset="0"/>
              </a:rPr>
              <a:t> Create in-text citations to identify the sources used in the paper.</a:t>
            </a:r>
          </a:p>
          <a:p>
            <a:pPr eaLnBrk="1" hangingPunct="1">
              <a:lnSpc>
                <a:spcPct val="90000"/>
              </a:lnSpc>
              <a:spcBef>
                <a:spcPct val="0"/>
              </a:spcBef>
              <a:buFontTx/>
              <a:buAutoNum type="arabicParenR"/>
            </a:pPr>
            <a:r>
              <a:rPr lang="en-US" altLang="en-US" dirty="0">
                <a:latin typeface="Arial" panose="020B0604020202020204" pitchFamily="34" charset="0"/>
              </a:rPr>
              <a:t> Format tables and figures.</a:t>
            </a:r>
          </a:p>
          <a:p>
            <a:pPr eaLnBrk="1" hangingPunct="1">
              <a:lnSpc>
                <a:spcPct val="90000"/>
              </a:lnSpc>
              <a:spcBef>
                <a:spcPct val="0"/>
              </a:spcBef>
              <a:buFontTx/>
              <a:buAutoNum type="arabicParenR"/>
            </a:pP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The following slides introduce APA formatting of references, in-text citations, and tables and figures. </a:t>
            </a:r>
          </a:p>
          <a:p>
            <a:pPr eaLnBrk="1" hangingPunct="1">
              <a:lnSpc>
                <a:spcPct val="90000"/>
              </a:lnSpc>
              <a:spcBef>
                <a:spcPct val="0"/>
              </a:spcBef>
            </a:pPr>
            <a:endParaRPr lang="en-US" altLang="en-US" dirty="0">
              <a:latin typeface="Arial" panose="020B0604020202020204" pitchFamily="34" charset="0"/>
            </a:endParaRPr>
          </a:p>
        </p:txBody>
      </p:sp>
      <p:sp>
        <p:nvSpPr>
          <p:cNvPr id="54276" name="Slide Number Placeholder 3">
            <a:extLst>
              <a:ext uri="{FF2B5EF4-FFF2-40B4-BE49-F238E27FC236}">
                <a16:creationId xmlns:a16="http://schemas.microsoft.com/office/drawing/2014/main" id="{19405E02-E6D7-0749-8DC2-E3F097D1FA8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7A09600D-23E5-984B-940A-0B6C88E6B495}" type="slidenum">
              <a:rPr lang="en-US" altLang="en-US">
                <a:latin typeface="Calibri" panose="020F0502020204030204" pitchFamily="34" charset="0"/>
              </a:rPr>
              <a:pPr eaLnBrk="1" hangingPunct="1"/>
              <a:t>18</a:t>
            </a:fld>
            <a:endParaRPr lang="en-US" altLang="en-US" dirty="0">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D1F0903A-5936-1A47-8877-653A1FA14B3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936CC018-CDBD-004C-8FBE-3A7A21E54C3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panose="020B0604020202020204" pitchFamily="34" charset="0"/>
              </a:rPr>
              <a:t>This slide explains the format and purpose of a references page. </a:t>
            </a:r>
          </a:p>
          <a:p>
            <a:pPr eaLnBrk="1" hangingPunct="1">
              <a:spcBef>
                <a:spcPct val="0"/>
              </a:spcBef>
            </a:pPr>
            <a:endParaRPr lang="en-US" altLang="en-US" dirty="0">
              <a:latin typeface="Arial" panose="020B0604020202020204" pitchFamily="34" charset="0"/>
            </a:endParaRPr>
          </a:p>
          <a:p>
            <a:pPr eaLnBrk="1" hangingPunct="1">
              <a:spcBef>
                <a:spcPct val="0"/>
              </a:spcBef>
            </a:pPr>
            <a:r>
              <a:rPr lang="en-US" altLang="en-US" dirty="0">
                <a:latin typeface="Arial" panose="020B0604020202020204" pitchFamily="34" charset="0"/>
              </a:rPr>
              <a:t>The facilitator may stress that each source referenced within the paper should also appear on the reference page, which appears at the end of the paper. </a:t>
            </a:r>
          </a:p>
          <a:p>
            <a:pPr eaLnBrk="1" hangingPunct="1">
              <a:spcBef>
                <a:spcPct val="0"/>
              </a:spcBef>
            </a:pPr>
            <a:endParaRPr lang="en-US" altLang="en-US" dirty="0">
              <a:latin typeface="Arial" panose="020B0604020202020204" pitchFamily="34" charset="0"/>
            </a:endParaRPr>
          </a:p>
          <a:p>
            <a:pPr eaLnBrk="1" hangingPunct="1">
              <a:spcBef>
                <a:spcPct val="0"/>
              </a:spcBef>
            </a:pPr>
            <a:r>
              <a:rPr lang="en-US" altLang="en-US" dirty="0">
                <a:latin typeface="Arial" panose="020B0604020202020204" pitchFamily="34" charset="0"/>
              </a:rPr>
              <a:t>To create a references page, </a:t>
            </a:r>
          </a:p>
          <a:p>
            <a:pPr eaLnBrk="1" hangingPunct="1">
              <a:spcBef>
                <a:spcPct val="0"/>
              </a:spcBef>
              <a:buFontTx/>
              <a:buAutoNum type="arabicParenR"/>
            </a:pPr>
            <a:r>
              <a:rPr lang="en-US" altLang="en-US" dirty="0">
                <a:latin typeface="Arial" panose="020B0604020202020204" pitchFamily="34" charset="0"/>
              </a:rPr>
              <a:t> center and bold the heading—References—at the top of the page; </a:t>
            </a:r>
          </a:p>
          <a:p>
            <a:pPr eaLnBrk="1" hangingPunct="1">
              <a:spcBef>
                <a:spcPct val="0"/>
              </a:spcBef>
              <a:buFontTx/>
              <a:buAutoNum type="arabicParenR"/>
            </a:pPr>
            <a:r>
              <a:rPr lang="en-US" altLang="en-US" dirty="0">
                <a:latin typeface="Arial" panose="020B0604020202020204" pitchFamily="34" charset="0"/>
              </a:rPr>
              <a:t> double-space reference entries; </a:t>
            </a:r>
          </a:p>
          <a:p>
            <a:pPr eaLnBrk="1" hangingPunct="1">
              <a:spcBef>
                <a:spcPct val="0"/>
              </a:spcBef>
              <a:buFontTx/>
              <a:buAutoNum type="arabicParenR"/>
            </a:pPr>
            <a:r>
              <a:rPr lang="en-US" altLang="en-US" dirty="0">
                <a:latin typeface="Arial" panose="020B0604020202020204" pitchFamily="34" charset="0"/>
              </a:rPr>
              <a:t> flush left the first line of the entry and indent subsequent lines. To use </a:t>
            </a:r>
            <a:r>
              <a:rPr lang="ja-JP" altLang="en-US" dirty="0">
                <a:latin typeface="Arial" panose="020B0604020202020204" pitchFamily="34" charset="0"/>
              </a:rPr>
              <a:t>“</a:t>
            </a:r>
            <a:r>
              <a:rPr lang="en-US" altLang="ja-JP" dirty="0">
                <a:latin typeface="Arial" panose="020B0604020202020204" pitchFamily="34" charset="0"/>
              </a:rPr>
              <a:t>hanging</a:t>
            </a:r>
            <a:r>
              <a:rPr lang="ja-JP" altLang="en-US" dirty="0">
                <a:latin typeface="Arial" panose="020B0604020202020204" pitchFamily="34" charset="0"/>
              </a:rPr>
              <a:t>”</a:t>
            </a:r>
            <a:r>
              <a:rPr lang="en-US" altLang="ja-JP" dirty="0">
                <a:latin typeface="Arial" panose="020B0604020202020204" pitchFamily="34" charset="0"/>
              </a:rPr>
              <a:t> feature of </a:t>
            </a:r>
            <a:r>
              <a:rPr lang="ja-JP" altLang="en-US" dirty="0">
                <a:latin typeface="Arial" panose="020B0604020202020204" pitchFamily="34" charset="0"/>
              </a:rPr>
              <a:t>“</a:t>
            </a:r>
            <a:r>
              <a:rPr lang="en-US" altLang="ja-JP" dirty="0">
                <a:latin typeface="Arial" panose="020B0604020202020204" pitchFamily="34" charset="0"/>
              </a:rPr>
              <a:t>Indent and Space</a:t>
            </a:r>
            <a:r>
              <a:rPr lang="ja-JP" altLang="en-US" dirty="0">
                <a:latin typeface="Arial" panose="020B0604020202020204" pitchFamily="34" charset="0"/>
              </a:rPr>
              <a:t>”</a:t>
            </a:r>
            <a:r>
              <a:rPr lang="en-US" altLang="ja-JP" dirty="0">
                <a:latin typeface="Arial" panose="020B0604020202020204" pitchFamily="34" charset="0"/>
              </a:rPr>
              <a:t> tab, go to </a:t>
            </a:r>
            <a:r>
              <a:rPr lang="ja-JP" altLang="en-US" dirty="0">
                <a:latin typeface="Arial" panose="020B0604020202020204" pitchFamily="34" charset="0"/>
              </a:rPr>
              <a:t>“</a:t>
            </a:r>
            <a:r>
              <a:rPr lang="en-US" altLang="ja-JP" dirty="0">
                <a:latin typeface="Arial" panose="020B0604020202020204" pitchFamily="34" charset="0"/>
              </a:rPr>
              <a:t>Paragraph</a:t>
            </a:r>
            <a:r>
              <a:rPr lang="ja-JP" altLang="en-US" dirty="0">
                <a:latin typeface="Arial" panose="020B0604020202020204" pitchFamily="34" charset="0"/>
              </a:rPr>
              <a:t>”</a:t>
            </a:r>
            <a:r>
              <a:rPr lang="en-US" altLang="ja-JP" dirty="0">
                <a:latin typeface="Arial" panose="020B0604020202020204" pitchFamily="34" charset="0"/>
              </a:rPr>
              <a:t> </a:t>
            </a:r>
            <a:r>
              <a:rPr lang="en-US" altLang="ja-JP" dirty="0">
                <a:latin typeface="Arial" panose="020B0604020202020204" pitchFamily="34" charset="0"/>
                <a:sym typeface="Wingdings" pitchFamily="2" charset="2"/>
              </a:rPr>
              <a:t></a:t>
            </a:r>
            <a:r>
              <a:rPr lang="ja-JP" altLang="en-US" dirty="0">
                <a:latin typeface="Arial" panose="020B0604020202020204" pitchFamily="34" charset="0"/>
                <a:sym typeface="Wingdings" pitchFamily="2" charset="2"/>
              </a:rPr>
              <a:t>”</a:t>
            </a:r>
            <a:r>
              <a:rPr lang="en-US" altLang="ja-JP" dirty="0">
                <a:latin typeface="Arial" panose="020B0604020202020204" pitchFamily="34" charset="0"/>
                <a:sym typeface="Wingdings" pitchFamily="2" charset="2"/>
              </a:rPr>
              <a:t>Indentation</a:t>
            </a:r>
            <a:r>
              <a:rPr lang="ja-JP" altLang="en-US" dirty="0">
                <a:latin typeface="Arial" panose="020B0604020202020204" pitchFamily="34" charset="0"/>
                <a:sym typeface="Wingdings" pitchFamily="2" charset="2"/>
              </a:rPr>
              <a:t>”</a:t>
            </a:r>
            <a:r>
              <a:rPr lang="en-US" altLang="ja-JP" dirty="0">
                <a:latin typeface="Arial" panose="020B0604020202020204" pitchFamily="34" charset="0"/>
                <a:sym typeface="Wingdings" pitchFamily="2" charset="2"/>
              </a:rPr>
              <a:t> choose </a:t>
            </a:r>
            <a:r>
              <a:rPr lang="ja-JP" altLang="en-US" dirty="0">
                <a:latin typeface="Arial" panose="020B0604020202020204" pitchFamily="34" charset="0"/>
                <a:sym typeface="Wingdings" pitchFamily="2" charset="2"/>
              </a:rPr>
              <a:t>“</a:t>
            </a:r>
            <a:r>
              <a:rPr lang="en-US" altLang="ja-JP" dirty="0">
                <a:latin typeface="Arial" panose="020B0604020202020204" pitchFamily="34" charset="0"/>
                <a:sym typeface="Wingdings" pitchFamily="2" charset="2"/>
              </a:rPr>
              <a:t>Hanging</a:t>
            </a:r>
            <a:r>
              <a:rPr lang="ja-JP" altLang="en-US" dirty="0">
                <a:latin typeface="Arial" panose="020B0604020202020204" pitchFamily="34" charset="0"/>
                <a:sym typeface="Wingdings" pitchFamily="2" charset="2"/>
              </a:rPr>
              <a:t>”</a:t>
            </a:r>
            <a:r>
              <a:rPr lang="en-US" altLang="ja-JP" dirty="0">
                <a:latin typeface="Arial" panose="020B0604020202020204" pitchFamily="34" charset="0"/>
                <a:sym typeface="Wingdings" pitchFamily="2" charset="2"/>
              </a:rPr>
              <a:t> in the </a:t>
            </a:r>
            <a:r>
              <a:rPr lang="ja-JP" altLang="en-US" dirty="0">
                <a:latin typeface="Arial" panose="020B0604020202020204" pitchFamily="34" charset="0"/>
                <a:sym typeface="Wingdings" pitchFamily="2" charset="2"/>
              </a:rPr>
              <a:t>”</a:t>
            </a:r>
            <a:r>
              <a:rPr lang="en-US" altLang="ja-JP" dirty="0">
                <a:latin typeface="Arial" panose="020B0604020202020204" pitchFamily="34" charset="0"/>
                <a:sym typeface="Wingdings" pitchFamily="2" charset="2"/>
              </a:rPr>
              <a:t>Special</a:t>
            </a:r>
            <a:r>
              <a:rPr lang="ja-JP" altLang="en-US" dirty="0">
                <a:latin typeface="Arial" panose="020B0604020202020204" pitchFamily="34" charset="0"/>
                <a:sym typeface="Wingdings" pitchFamily="2" charset="2"/>
              </a:rPr>
              <a:t>”</a:t>
            </a:r>
            <a:r>
              <a:rPr lang="en-US" altLang="ja-JP" dirty="0">
                <a:latin typeface="Arial" panose="020B0604020202020204" pitchFamily="34" charset="0"/>
              </a:rPr>
              <a:t> box.</a:t>
            </a:r>
          </a:p>
          <a:p>
            <a:pPr eaLnBrk="1" hangingPunct="1">
              <a:spcBef>
                <a:spcPct val="0"/>
              </a:spcBef>
              <a:buFontTx/>
              <a:buAutoNum type="arabicParenR"/>
            </a:pPr>
            <a:r>
              <a:rPr lang="en-US" altLang="en-US" dirty="0">
                <a:latin typeface="Arial" panose="020B0604020202020204" pitchFamily="34" charset="0"/>
              </a:rPr>
              <a:t> Order entries alphabetically by the author</a:t>
            </a:r>
            <a:r>
              <a:rPr lang="ja-JP" altLang="en-US" dirty="0">
                <a:latin typeface="Arial" panose="020B0604020202020204" pitchFamily="34" charset="0"/>
              </a:rPr>
              <a:t>’</a:t>
            </a:r>
            <a:r>
              <a:rPr lang="en-US" altLang="ja-JP" dirty="0">
                <a:latin typeface="Arial" panose="020B0604020202020204" pitchFamily="34" charset="0"/>
              </a:rPr>
              <a:t>s surnames. If a source is anonymous, use its title as an author</a:t>
            </a:r>
            <a:r>
              <a:rPr lang="ja-JP" altLang="en-US" dirty="0">
                <a:latin typeface="Arial" panose="020B0604020202020204" pitchFamily="34" charset="0"/>
              </a:rPr>
              <a:t>’</a:t>
            </a:r>
            <a:r>
              <a:rPr lang="en-US" altLang="ja-JP" dirty="0">
                <a:latin typeface="Arial" panose="020B0604020202020204" pitchFamily="34" charset="0"/>
              </a:rPr>
              <a:t>s surname. </a:t>
            </a:r>
          </a:p>
          <a:p>
            <a:pPr eaLnBrk="1" hangingPunct="1">
              <a:spcBef>
                <a:spcPct val="0"/>
              </a:spcBef>
            </a:pPr>
            <a:r>
              <a:rPr lang="en-US" altLang="en-US" dirty="0">
                <a:latin typeface="Arial" panose="020B0604020202020204" pitchFamily="34" charset="0"/>
              </a:rPr>
              <a:t> </a:t>
            </a:r>
          </a:p>
          <a:p>
            <a:pPr eaLnBrk="1" hangingPunct="1">
              <a:spcBef>
                <a:spcPct val="0"/>
              </a:spcBef>
            </a:pPr>
            <a:r>
              <a:rPr lang="en-US" altLang="en-US" dirty="0">
                <a:latin typeface="Arial" panose="020B0604020202020204" pitchFamily="34" charset="0"/>
              </a:rPr>
              <a:t>Note: Unlike MLA, APA is only interested in what they call </a:t>
            </a:r>
            <a:r>
              <a:rPr lang="ja-JP" altLang="en-US" dirty="0">
                <a:latin typeface="Arial" panose="020B0604020202020204" pitchFamily="34" charset="0"/>
              </a:rPr>
              <a:t>“</a:t>
            </a:r>
            <a:r>
              <a:rPr lang="en-US" altLang="ja-JP" dirty="0">
                <a:latin typeface="Arial" panose="020B0604020202020204" pitchFamily="34" charset="0"/>
              </a:rPr>
              <a:t>recoverable data</a:t>
            </a:r>
            <a:r>
              <a:rPr lang="ja-JP" altLang="en-US" dirty="0">
                <a:latin typeface="Arial" panose="020B0604020202020204" pitchFamily="34" charset="0"/>
              </a:rPr>
              <a:t>”</a:t>
            </a:r>
            <a:r>
              <a:rPr lang="en-US" altLang="ja-JP" dirty="0">
                <a:latin typeface="Arial" panose="020B0604020202020204" pitchFamily="34" charset="0"/>
              </a:rPr>
              <a:t>—that is, data which other people can find. For example, personal communications such as letters, memos, emails, interviews, and telephone conversations should not be included in the reference list since they are not recoverable by other researchers.</a:t>
            </a:r>
            <a:endParaRPr lang="en-US" altLang="en-US" dirty="0">
              <a:latin typeface="Arial" panose="020B0604020202020204" pitchFamily="34" charset="0"/>
            </a:endParaRP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For specific information about entries in the reference list, go to https://owl.purdue.edu/owl/research_and_citation/apa7_style/apa_formatting_and_style_guide/reference_list_basic_rules.html</a:t>
            </a:r>
          </a:p>
        </p:txBody>
      </p:sp>
      <p:sp>
        <p:nvSpPr>
          <p:cNvPr id="55300" name="Slide Number Placeholder 3">
            <a:extLst>
              <a:ext uri="{FF2B5EF4-FFF2-40B4-BE49-F238E27FC236}">
                <a16:creationId xmlns:a16="http://schemas.microsoft.com/office/drawing/2014/main" id="{23372AE9-488C-FA4E-B515-9F02D672EEA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AF32FAD3-7D89-5342-A8C4-78074A857EED}" type="slidenum">
              <a:rPr lang="en-US" altLang="en-US">
                <a:latin typeface="Calibri" panose="020F0502020204030204" pitchFamily="34" charset="0"/>
              </a:rPr>
              <a:pPr eaLnBrk="1" hangingPunct="1"/>
              <a:t>19</a:t>
            </a:fld>
            <a:endParaRPr lang="en-US" altLang="en-US" dirty="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A1A0E292-1A95-C849-BB9E-8EFAC3EE26E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8E6E71BE-36F0-6C49-8DAF-237CE719BDC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i="1" dirty="0">
                <a:latin typeface="Arial" panose="020B0604020202020204" pitchFamily="34" charset="0"/>
              </a:rPr>
              <a:t>Publication Manual of the American Psychological Association</a:t>
            </a:r>
            <a:r>
              <a:rPr lang="en-US" altLang="en-US" dirty="0">
                <a:latin typeface="Arial" panose="020B0604020202020204" pitchFamily="34" charset="0"/>
              </a:rPr>
              <a:t>, 7</a:t>
            </a:r>
            <a:r>
              <a:rPr lang="en-US" altLang="en-US" baseline="30000" dirty="0">
                <a:latin typeface="Arial" panose="020B0604020202020204" pitchFamily="34" charset="0"/>
              </a:rPr>
              <a:t>th</a:t>
            </a:r>
            <a:r>
              <a:rPr lang="en-US" altLang="en-US" dirty="0">
                <a:latin typeface="Arial" panose="020B0604020202020204" pitchFamily="34" charset="0"/>
              </a:rPr>
              <a:t> ed., contains detailed guidelines for formatting a paper in APA style. APA style is most commonly used for formatting papers in the social sciences—business, economics, psychology, sociology, nursing, etc. Updates to APA are posted on the APA website www.apastyle.org.</a:t>
            </a:r>
            <a:br>
              <a:rPr lang="en-US" altLang="en-US" dirty="0">
                <a:latin typeface="Arial" panose="020B0604020202020204" pitchFamily="34" charset="0"/>
              </a:rPr>
            </a:b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APA format provides writers with a format for cross-referencing their sources—from their parenthetical references to their reference page. This cross-referencing system allows readers to locate the publication information of source material. This is of great value for researchers who may want to locate your sources for their own research projects. The proper use of APA style also shows the credibility of writers; such writers show accountability to their source material. Most importantly, use of APA style can protect writers from plagiarism—the purposeful or accidental use of source material by other writers without giving appropriate credit. </a:t>
            </a:r>
            <a:endParaRPr lang="en-US" altLang="en-US" dirty="0"/>
          </a:p>
        </p:txBody>
      </p:sp>
      <p:sp>
        <p:nvSpPr>
          <p:cNvPr id="43012" name="Slide Number Placeholder 3">
            <a:extLst>
              <a:ext uri="{FF2B5EF4-FFF2-40B4-BE49-F238E27FC236}">
                <a16:creationId xmlns:a16="http://schemas.microsoft.com/office/drawing/2014/main" id="{A78220E8-F0E3-7247-89F0-E281FAC3D9F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092842B3-4F89-174D-9DF6-009E98BEC425}" type="slidenum">
              <a:rPr lang="en-US" altLang="en-US">
                <a:latin typeface="Calibri" panose="020F0502020204030204" pitchFamily="34" charset="0"/>
              </a:rPr>
              <a:pPr eaLnBrk="1" hangingPunct="1"/>
              <a:t>2</a:t>
            </a:fld>
            <a:endParaRPr lang="en-US" altLang="en-US" dirty="0">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B12D94F5-D3C5-104F-A593-A728C2AC244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6950FE2D-8ED3-3D4E-B3E8-22A7510F56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This slide provides basic rules related to creating references entries. </a:t>
            </a:r>
          </a:p>
        </p:txBody>
      </p:sp>
      <p:sp>
        <p:nvSpPr>
          <p:cNvPr id="56324" name="Slide Number Placeholder 3">
            <a:extLst>
              <a:ext uri="{FF2B5EF4-FFF2-40B4-BE49-F238E27FC236}">
                <a16:creationId xmlns:a16="http://schemas.microsoft.com/office/drawing/2014/main" id="{67E124DC-2D96-C744-80B1-DD6D313D8A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F373D15B-AC8D-4C49-8027-CA52ECB27BF1}" type="slidenum">
              <a:rPr lang="en-US" altLang="en-US">
                <a:latin typeface="Calibri" panose="020F0502020204030204" pitchFamily="34" charset="0"/>
              </a:rPr>
              <a:pPr eaLnBrk="1" hangingPunct="1"/>
              <a:t>20</a:t>
            </a:fld>
            <a:endParaRPr lang="en-US" altLang="en-US" dirty="0">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258F5D1E-5BD3-1243-AB1C-7EC7985B75F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8B5EBCC3-4D6C-AB49-9B78-AA8BAA3F1A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This slide provides basic rules related to creating references entries. </a:t>
            </a:r>
          </a:p>
        </p:txBody>
      </p:sp>
      <p:sp>
        <p:nvSpPr>
          <p:cNvPr id="57348" name="Slide Number Placeholder 3">
            <a:extLst>
              <a:ext uri="{FF2B5EF4-FFF2-40B4-BE49-F238E27FC236}">
                <a16:creationId xmlns:a16="http://schemas.microsoft.com/office/drawing/2014/main" id="{A3301484-6754-3642-9EA1-551BBD957EB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8F7676AD-DD8F-C345-9B34-00585238790C}" type="slidenum">
              <a:rPr lang="en-US" altLang="en-US">
                <a:latin typeface="Calibri" panose="020F0502020204030204" pitchFamily="34" charset="0"/>
              </a:rPr>
              <a:pPr eaLnBrk="1" hangingPunct="1"/>
              <a:t>21</a:t>
            </a:fld>
            <a:endParaRPr lang="en-US" altLang="en-US" dirty="0">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B5E7B5AE-CDEF-084B-894A-BAAC6E31792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8A475294-E16D-9540-92F2-FA61861539F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APA is a complex system of citation that can be time-consuming to learn and difficult to recall when needed. To help students handle the requirements of APA format, this slide introduces a strategy of surviving APA. </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The facilitator should stress the importance of correct identification of a type of source: e.g., Is it an article from a newspaper or from a scholarly journal? Hard copy or electronic version? </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When the source type is identified correctly, it</a:t>
            </a:r>
            <a:r>
              <a:rPr lang="ja-JP" altLang="en-US">
                <a:latin typeface="Arial" panose="020B0604020202020204" pitchFamily="34" charset="0"/>
              </a:rPr>
              <a:t>’</a:t>
            </a:r>
            <a:r>
              <a:rPr lang="en-US" altLang="ja-JP" dirty="0">
                <a:latin typeface="Arial" panose="020B0604020202020204" pitchFamily="34" charset="0"/>
              </a:rPr>
              <a:t>s fairly easy to find a sample of a similar reference in the APA chapter of a composition book  or in an online APA resource. The APA guide on the OWL website is particularly easy to browse since its links are organized by types of sources—scroll down to the box of links </a:t>
            </a:r>
            <a:r>
              <a:rPr lang="en-US" dirty="0">
                <a:latin typeface="Arial" panose="020B0604020202020204" pitchFamily="34" charset="0"/>
                <a:cs typeface="Arial" panose="020B0604020202020204" pitchFamily="34" charset="0"/>
              </a:rPr>
              <a:t>https://owl.purdue.edu/owl/research_and_citation/apa7_style/apa_formatting_and_style_guide/reference_list_basic_rules.html</a:t>
            </a:r>
            <a:br>
              <a:rPr lang="en-US" dirty="0">
                <a:latin typeface="Arial" panose="020B0604020202020204" pitchFamily="34" charset="0"/>
                <a:cs typeface="Arial" panose="020B0604020202020204" pitchFamily="34" charset="0"/>
              </a:rPr>
            </a:b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After a sample is found, all it takes is to mirror it precisely and arrange entries in the alphabetical order. </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Note: Many electronic library databases, (e.g. Proquest), have a citation feature. The useful strategy is to save and import into a references list citation entries (make sure you choose APA format) while doing a literature search. You can always delete later reference entries of the sources you</a:t>
            </a:r>
            <a:r>
              <a:rPr lang="ja-JP" altLang="en-US">
                <a:latin typeface="Arial" panose="020B0604020202020204" pitchFamily="34" charset="0"/>
              </a:rPr>
              <a:t>’</a:t>
            </a:r>
            <a:r>
              <a:rPr lang="en-US" altLang="ja-JP" dirty="0">
                <a:latin typeface="Arial" panose="020B0604020202020204" pitchFamily="34" charset="0"/>
              </a:rPr>
              <a:t>re not going to use in the paper.</a:t>
            </a: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7</a:t>
            </a:r>
          </a:p>
        </p:txBody>
      </p:sp>
      <p:sp>
        <p:nvSpPr>
          <p:cNvPr id="58372" name="Slide Number Placeholder 3">
            <a:extLst>
              <a:ext uri="{FF2B5EF4-FFF2-40B4-BE49-F238E27FC236}">
                <a16:creationId xmlns:a16="http://schemas.microsoft.com/office/drawing/2014/main" id="{A3D6C882-402B-E941-BF8D-F57C2A29C4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DA83C4CB-3EC1-B844-A035-58F60C0294C7}" type="slidenum">
              <a:rPr lang="en-US" altLang="en-US">
                <a:latin typeface="Calibri" panose="020F0502020204030204" pitchFamily="34" charset="0"/>
              </a:rPr>
              <a:pPr eaLnBrk="1" hangingPunct="1"/>
              <a:t>22</a:t>
            </a:fld>
            <a:endParaRPr lang="en-US" altLang="en-US" dirty="0">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D6D73325-7349-734E-A3AF-4095B3697A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9F5649C7-2640-6345-8ED2-848003E149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This slide explains the basics of in-text citations, both narrative and parenthetical. </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In-text citations help establish credibility of the writer, show respect to someone else</a:t>
            </a:r>
            <a:r>
              <a:rPr lang="ja-JP" altLang="en-US">
                <a:latin typeface="Arial" panose="020B0604020202020204" pitchFamily="34" charset="0"/>
              </a:rPr>
              <a:t>’</a:t>
            </a:r>
            <a:r>
              <a:rPr lang="en-US" altLang="ja-JP" dirty="0">
                <a:latin typeface="Arial" panose="020B0604020202020204" pitchFamily="34" charset="0"/>
              </a:rPr>
              <a:t>s intellectual property (and consequently, avoid plagiarism). More practically, in-text citations help readers locate the cited source in the references page. Thus, keep the in-text citation brief and make sure that the information provided in the body of the paper should be just enough so that a reader could easily cross-reference the citation with its matching entry on the reference page; i.e., the body of the paper and the in-text citation together contains the author</a:t>
            </a:r>
            <a:r>
              <a:rPr lang="ja-JP" altLang="en-US">
                <a:latin typeface="Arial" panose="020B0604020202020204" pitchFamily="34" charset="0"/>
              </a:rPr>
              <a:t>’</a:t>
            </a:r>
            <a:r>
              <a:rPr lang="en-US" altLang="ja-JP" dirty="0">
                <a:latin typeface="Arial" panose="020B0604020202020204" pitchFamily="34" charset="0"/>
              </a:rPr>
              <a:t>s name and the year of publication. </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r>
              <a:rPr lang="en-US" altLang="ja-JP" dirty="0">
                <a:latin typeface="Arial" panose="020B0604020202020204" pitchFamily="34" charset="0"/>
              </a:rPr>
              <a:t>This slide can be supplemented by the “In-Text Citations: The Basics” resource from the OWL: https://owl.purdue.edu/owl/research_and_citation/apa7_style/apa_formatting_and_style_guide/in_text_citations_the_basics.html</a:t>
            </a:r>
            <a:endParaRPr lang="en-US" altLang="en-US" dirty="0">
              <a:latin typeface="Arial" panose="020B0604020202020204" pitchFamily="34" charset="0"/>
            </a:endParaRPr>
          </a:p>
        </p:txBody>
      </p:sp>
      <p:sp>
        <p:nvSpPr>
          <p:cNvPr id="59396" name="Slide Number Placeholder 3">
            <a:extLst>
              <a:ext uri="{FF2B5EF4-FFF2-40B4-BE49-F238E27FC236}">
                <a16:creationId xmlns:a16="http://schemas.microsoft.com/office/drawing/2014/main" id="{3C6936F9-ED1D-5B4A-9C86-480C5FD5FA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2D89D990-E9A0-8F4F-A5C4-D3D01B2623D5}" type="slidenum">
              <a:rPr lang="en-US" altLang="en-US">
                <a:latin typeface="Calibri" panose="020F0502020204030204" pitchFamily="34" charset="0"/>
              </a:rPr>
              <a:pPr eaLnBrk="1" hangingPunct="1"/>
              <a:t>23</a:t>
            </a:fld>
            <a:endParaRPr lang="en-US" altLang="en-US" dirty="0">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D6D73325-7349-734E-A3AF-4095B3697A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9F5649C7-2640-6345-8ED2-848003E149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This slide explains the basics of in-text citations. </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r>
              <a:rPr lang="en-US" altLang="ja-JP" dirty="0">
                <a:latin typeface="Arial" panose="020B0604020202020204" pitchFamily="34" charset="0"/>
              </a:rPr>
              <a:t>To avoid plagiarism, also provide a page number (in  p.3 / pp.3-5 format) for close paraphrases and quotations.</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r>
              <a:rPr lang="en-US" altLang="ja-JP" dirty="0">
                <a:latin typeface="Arial" panose="020B0604020202020204" pitchFamily="34" charset="0"/>
              </a:rPr>
              <a:t>This slide can be supplemented by the “In-Text Citations: The Basics” resource from the OWL: https://owl.purdue.edu/owl/research_and_citation/apa7_style/apa_formatting_and_style_guide/in_text_citations_the_basics.html</a:t>
            </a:r>
            <a:endParaRPr lang="en-US" altLang="en-US" dirty="0">
              <a:latin typeface="Arial" panose="020B0604020202020204" pitchFamily="34" charset="0"/>
            </a:endParaRPr>
          </a:p>
        </p:txBody>
      </p:sp>
      <p:sp>
        <p:nvSpPr>
          <p:cNvPr id="59396" name="Slide Number Placeholder 3">
            <a:extLst>
              <a:ext uri="{FF2B5EF4-FFF2-40B4-BE49-F238E27FC236}">
                <a16:creationId xmlns:a16="http://schemas.microsoft.com/office/drawing/2014/main" id="{3C6936F9-ED1D-5B4A-9C86-480C5FD5FA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2D89D990-E9A0-8F4F-A5C4-D3D01B2623D5}" type="slidenum">
              <a:rPr lang="en-US" altLang="en-US">
                <a:latin typeface="Calibri" panose="020F0502020204030204" pitchFamily="34" charset="0"/>
              </a:rPr>
              <a:pPr eaLnBrk="1" hangingPunct="1"/>
              <a:t>24</a:t>
            </a:fld>
            <a:endParaRPr lang="en-US" altLang="en-US" dirty="0">
              <a:latin typeface="Calibri" panose="020F0502020204030204" pitchFamily="34" charset="0"/>
            </a:endParaRPr>
          </a:p>
        </p:txBody>
      </p:sp>
    </p:spTree>
    <p:extLst>
      <p:ext uri="{BB962C8B-B14F-4D97-AF65-F5344CB8AC3E}">
        <p14:creationId xmlns:p14="http://schemas.microsoft.com/office/powerpoint/2010/main" val="2532509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391E50FE-F82E-DF4E-B61D-C00F666F7D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0344EDCE-60A0-6E4C-9EB5-0AA0B4330A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This slide provides explanation and examples of in-text citations with quotations. </a:t>
            </a:r>
          </a:p>
          <a:p>
            <a:pPr eaLnBrk="1" hangingPunct="1">
              <a:lnSpc>
                <a:spcPct val="90000"/>
              </a:lnSpc>
              <a:spcBef>
                <a:spcPct val="0"/>
              </a:spcBef>
            </a:pPr>
            <a:endParaRPr lang="en-US" altLang="en-US" dirty="0">
              <a:latin typeface="Arial" panose="020B0604020202020204" pitchFamily="34"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lang="en-US" altLang="ja-JP" dirty="0">
                <a:latin typeface="Arial" panose="020B0604020202020204" pitchFamily="34" charset="0"/>
              </a:rPr>
              <a:t>This slide can be supplemented by the “In-Text Citations: The Basics” resource from the OWL: https://owl.purdue.edu/owl/research_and_citation/apa7_style/apa_formatting_and_style_guide/in_text_citations_the_basics.html</a:t>
            </a:r>
            <a:endParaRPr lang="en-US" altLang="en-US" dirty="0">
              <a:latin typeface="Arial" panose="020B0604020202020204" pitchFamily="34" charset="0"/>
            </a:endParaRPr>
          </a:p>
          <a:p>
            <a:pPr eaLnBrk="1" hangingPunct="1">
              <a:lnSpc>
                <a:spcPct val="90000"/>
              </a:lnSpc>
              <a:spcBef>
                <a:spcPct val="0"/>
              </a:spcBef>
            </a:pPr>
            <a:endParaRPr lang="en-US" altLang="en-US" dirty="0">
              <a:latin typeface="Arial" panose="020B0604020202020204" pitchFamily="34" charset="0"/>
            </a:endParaRPr>
          </a:p>
        </p:txBody>
      </p:sp>
      <p:sp>
        <p:nvSpPr>
          <p:cNvPr id="60420" name="Slide Number Placeholder 3">
            <a:extLst>
              <a:ext uri="{FF2B5EF4-FFF2-40B4-BE49-F238E27FC236}">
                <a16:creationId xmlns:a16="http://schemas.microsoft.com/office/drawing/2014/main" id="{67829817-1FAA-5D47-849D-F4C3452DF2C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F75AB5AD-D7E6-EF42-AE20-C25E999EDCF7}" type="slidenum">
              <a:rPr lang="en-US" altLang="en-US">
                <a:latin typeface="Calibri" panose="020F0502020204030204" pitchFamily="34" charset="0"/>
              </a:rPr>
              <a:pPr eaLnBrk="1" hangingPunct="1"/>
              <a:t>25</a:t>
            </a:fld>
            <a:endParaRPr lang="en-US" altLang="en-US" dirty="0">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795019C8-5358-F04B-9640-2A3D28C5169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7AC20C6F-B136-CC4C-93AA-C1C08B90A4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defRPr/>
            </a:pPr>
            <a:r>
              <a:rPr lang="en-US" altLang="en-US" dirty="0">
                <a:latin typeface="Arial" panose="020B0604020202020204" pitchFamily="34" charset="0"/>
              </a:rPr>
              <a:t>This slide provides information on how to properly construct in-text citations for summaries and paraphrases.</a:t>
            </a:r>
          </a:p>
          <a:p>
            <a:pPr eaLnBrk="1" hangingPunct="1">
              <a:lnSpc>
                <a:spcPct val="90000"/>
              </a:lnSpc>
              <a:spcBef>
                <a:spcPct val="0"/>
              </a:spcBef>
              <a:defRPr/>
            </a:pPr>
            <a:endParaRPr lang="en-US" altLang="en-US" dirty="0">
              <a:latin typeface="Arial" panose="020B0604020202020204" pitchFamily="34" charset="0"/>
            </a:endParaRPr>
          </a:p>
          <a:p>
            <a:pPr eaLnBrk="1" hangingPunct="1">
              <a:lnSpc>
                <a:spcPct val="90000"/>
              </a:lnSpc>
              <a:spcBef>
                <a:spcPct val="0"/>
              </a:spcBef>
              <a:defRPr/>
            </a:pPr>
            <a:r>
              <a:rPr lang="en-US" altLang="ja-JP" dirty="0">
                <a:latin typeface="Arial" panose="020B0604020202020204" pitchFamily="34" charset="0"/>
              </a:rPr>
              <a:t>This slide can be supplemented by the “In-Text Citations: The Basics” resource from the OWL: https://owl.purdue.edu/owl/research_and_citation/apa7_style/apa_formatting_and_style_guide/in_text_citations_the_basics.html</a:t>
            </a:r>
            <a:endParaRPr lang="en-US" altLang="en-US" dirty="0">
              <a:latin typeface="Arial" panose="020B0604020202020204" pitchFamily="34" charset="0"/>
            </a:endParaRPr>
          </a:p>
          <a:p>
            <a:pPr eaLnBrk="1" hangingPunct="1">
              <a:spcBef>
                <a:spcPct val="0"/>
              </a:spcBef>
            </a:pPr>
            <a:endParaRPr lang="en-US" altLang="en-US" dirty="0"/>
          </a:p>
        </p:txBody>
      </p:sp>
      <p:sp>
        <p:nvSpPr>
          <p:cNvPr id="61444" name="Slide Number Placeholder 3">
            <a:extLst>
              <a:ext uri="{FF2B5EF4-FFF2-40B4-BE49-F238E27FC236}">
                <a16:creationId xmlns:a16="http://schemas.microsoft.com/office/drawing/2014/main" id="{24B1C275-AF5B-3D43-9460-09D301859C1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34FF8517-5492-E841-AB05-9FF7BC86386C}" type="slidenum">
              <a:rPr lang="en-US" altLang="en-US">
                <a:latin typeface="Calibri" panose="020F0502020204030204" pitchFamily="34" charset="0"/>
              </a:rPr>
              <a:pPr eaLnBrk="1" hangingPunct="1"/>
              <a:t>26</a:t>
            </a:fld>
            <a:endParaRPr lang="en-US" altLang="en-US" dirty="0">
              <a:latin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048454D5-0370-FB44-A1CD-2C4E6EE8B0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200A72C7-5848-B144-A25D-6AE3C5A1D4C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Acquiring a rich repertoire of signal words and phrases is the key to success in representing others</a:t>
            </a:r>
            <a:r>
              <a:rPr lang="ja-JP" altLang="en-US">
                <a:latin typeface="Arial" panose="020B0604020202020204" pitchFamily="34" charset="0"/>
              </a:rPr>
              <a:t>’</a:t>
            </a:r>
            <a:r>
              <a:rPr lang="en-US" altLang="ja-JP" dirty="0">
                <a:latin typeface="Arial" panose="020B0604020202020204" pitchFamily="34" charset="0"/>
              </a:rPr>
              <a:t> ideas in academic writing. This slide provides a few examples of those and notes that APA requires the past or present perfect tense of verbs in signal phrases. </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Facilitators might want to supplement this slide with relevant content from a composition textbook that demonstrates the use of signal words. </a:t>
            </a:r>
            <a:endParaRPr lang="en-US" altLang="en-US" dirty="0"/>
          </a:p>
        </p:txBody>
      </p:sp>
      <p:sp>
        <p:nvSpPr>
          <p:cNvPr id="64516" name="Slide Number Placeholder 3">
            <a:extLst>
              <a:ext uri="{FF2B5EF4-FFF2-40B4-BE49-F238E27FC236}">
                <a16:creationId xmlns:a16="http://schemas.microsoft.com/office/drawing/2014/main" id="{A5E46E43-F9E2-2742-A9CF-E019B74774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48C43272-DEC8-B440-817D-FBB952E88ADD}" type="slidenum">
              <a:rPr lang="en-US" altLang="en-US">
                <a:latin typeface="Calibri" panose="020F0502020204030204" pitchFamily="34" charset="0"/>
              </a:rPr>
              <a:pPr eaLnBrk="1" hangingPunct="1"/>
              <a:t>27</a:t>
            </a:fld>
            <a:endParaRPr lang="en-US" altLang="en-US" dirty="0">
              <a:latin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78E8BE74-4825-CF49-B296-8DB91296EF8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A32BED8A-D8BC-D048-843A-6BD171A56F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altLang="en-US" dirty="0">
                <a:latin typeface="Arial" panose="020B0604020202020204" pitchFamily="34" charset="0"/>
              </a:rPr>
              <a:t>This slide explains specific cases of in-text citations. It might be supplemented with the </a:t>
            </a:r>
            <a:r>
              <a:rPr lang="ja-JP" altLang="en-US">
                <a:latin typeface="Arial" panose="020B0604020202020204" pitchFamily="34" charset="0"/>
              </a:rPr>
              <a:t>“</a:t>
            </a:r>
            <a:r>
              <a:rPr lang="en-US" altLang="ja-JP" dirty="0">
                <a:latin typeface="Arial" panose="020B0604020202020204" pitchFamily="34" charset="0"/>
              </a:rPr>
              <a:t>Author/Authors</a:t>
            </a:r>
            <a:r>
              <a:rPr lang="ja-JP" altLang="en-US">
                <a:latin typeface="Arial" panose="020B0604020202020204" pitchFamily="34" charset="0"/>
              </a:rPr>
              <a:t>”</a:t>
            </a:r>
            <a:r>
              <a:rPr lang="en-US" altLang="ja-JP" dirty="0">
                <a:latin typeface="Arial" panose="020B0604020202020204" pitchFamily="34" charset="0"/>
              </a:rPr>
              <a:t> section from the OWL: https://owl.purdue.edu/owl/research_and_citation/apa7_style/apa_formatting_and_style_guide/in_text_citations_author_authors.html</a:t>
            </a:r>
          </a:p>
          <a:p>
            <a:pPr eaLnBrk="1" hangingPunct="1">
              <a:spcBef>
                <a:spcPct val="0"/>
              </a:spcBef>
            </a:pPr>
            <a:endParaRPr lang="en-US" altLang="en-US" dirty="0"/>
          </a:p>
        </p:txBody>
      </p:sp>
      <p:sp>
        <p:nvSpPr>
          <p:cNvPr id="65540" name="Slide Number Placeholder 3">
            <a:extLst>
              <a:ext uri="{FF2B5EF4-FFF2-40B4-BE49-F238E27FC236}">
                <a16:creationId xmlns:a16="http://schemas.microsoft.com/office/drawing/2014/main" id="{9DA7356E-2C8B-0D4E-8569-49173A09FF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3B99A878-9F6F-074C-B919-95F4FE3E7158}" type="slidenum">
              <a:rPr lang="en-US" altLang="en-US">
                <a:latin typeface="Calibri" panose="020F0502020204030204" pitchFamily="34" charset="0"/>
              </a:rPr>
              <a:pPr eaLnBrk="1" hangingPunct="1"/>
              <a:t>28</a:t>
            </a:fld>
            <a:endParaRPr lang="en-US" altLang="en-US" dirty="0">
              <a:latin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0E11B8CA-E324-BD49-A23B-7C00F8E79E6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6298A55C-B52E-8F48-95EF-495B778161E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altLang="en-US" dirty="0">
                <a:latin typeface="Arial" panose="020B0604020202020204" pitchFamily="34" charset="0"/>
              </a:rPr>
              <a:t>This slide explains specific cases of in-text citations. It might be supplemented with the </a:t>
            </a:r>
            <a:r>
              <a:rPr lang="ja-JP" altLang="en-US">
                <a:latin typeface="Arial" panose="020B0604020202020204" pitchFamily="34" charset="0"/>
              </a:rPr>
              <a:t>“</a:t>
            </a:r>
            <a:r>
              <a:rPr lang="en-US" altLang="ja-JP" dirty="0">
                <a:latin typeface="Arial" panose="020B0604020202020204" pitchFamily="34" charset="0"/>
              </a:rPr>
              <a:t>Author/Authors</a:t>
            </a:r>
            <a:r>
              <a:rPr lang="ja-JP" altLang="en-US">
                <a:latin typeface="Arial" panose="020B0604020202020204" pitchFamily="34" charset="0"/>
              </a:rPr>
              <a:t>”</a:t>
            </a:r>
            <a:r>
              <a:rPr lang="en-US" altLang="ja-JP" dirty="0">
                <a:latin typeface="Arial" panose="020B0604020202020204" pitchFamily="34" charset="0"/>
              </a:rPr>
              <a:t> section from the OWL: https://owl.purdue.edu/owl/research_and_citation/apa7_style/apa_formatting_and_style_guide/in_text_citations_author_authors.html</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endParaRPr lang="en-US" altLang="en-US" dirty="0">
              <a:latin typeface="Arial" panose="020B0604020202020204" pitchFamily="34" charset="0"/>
            </a:endParaRPr>
          </a:p>
          <a:p>
            <a:pPr eaLnBrk="1" hangingPunct="1">
              <a:spcBef>
                <a:spcPct val="0"/>
              </a:spcBef>
            </a:pPr>
            <a:endParaRPr lang="en-US" altLang="en-US" dirty="0"/>
          </a:p>
        </p:txBody>
      </p:sp>
      <p:sp>
        <p:nvSpPr>
          <p:cNvPr id="66564" name="Slide Number Placeholder 3">
            <a:extLst>
              <a:ext uri="{FF2B5EF4-FFF2-40B4-BE49-F238E27FC236}">
                <a16:creationId xmlns:a16="http://schemas.microsoft.com/office/drawing/2014/main" id="{607BAFF8-ED07-B54B-B665-08C5CE26016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6D4A238E-F80B-EC4A-82D6-5793D4DEE9C1}" type="slidenum">
              <a:rPr lang="en-US" altLang="en-US">
                <a:latin typeface="Calibri" panose="020F0502020204030204" pitchFamily="34" charset="0"/>
              </a:rPr>
              <a:pPr eaLnBrk="1" hangingPunct="1"/>
              <a:t>29</a:t>
            </a:fld>
            <a:endParaRPr lang="en-US" altLang="en-US" dirty="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64EC9317-7EE6-CA4A-9AFF-9D02412AAEA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17382927-D098-A94B-85FC-9666358CDED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This slide introduces the basics of APA stylistics related to the point of view in an APA paper, which encourages a writer to use personal pronouns. The explanation is provided with examples.</a:t>
            </a:r>
          </a:p>
        </p:txBody>
      </p:sp>
      <p:sp>
        <p:nvSpPr>
          <p:cNvPr id="44036" name="Slide Number Placeholder 3">
            <a:extLst>
              <a:ext uri="{FF2B5EF4-FFF2-40B4-BE49-F238E27FC236}">
                <a16:creationId xmlns:a16="http://schemas.microsoft.com/office/drawing/2014/main" id="{905A27D9-7E12-584D-B421-3C9D7680EE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A0118795-A979-3A4E-8E94-AD30809F6F81}" type="slidenum">
              <a:rPr lang="en-US" altLang="en-US">
                <a:latin typeface="Calibri" panose="020F0502020204030204" pitchFamily="34" charset="0"/>
              </a:rPr>
              <a:pPr eaLnBrk="1" hangingPunct="1"/>
              <a:t>3</a:t>
            </a:fld>
            <a:endParaRPr lang="en-US" altLang="en-US" dirty="0">
              <a:latin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DC123868-2137-204F-97E1-7255F5017B9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136653B1-DBEB-2C4C-83D0-F647A8D69F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altLang="en-US" dirty="0">
                <a:latin typeface="Arial" panose="020B0604020202020204" pitchFamily="34" charset="0"/>
              </a:rPr>
              <a:t>This slide explains specific cases of in-text citations. It might be supplemented with the </a:t>
            </a:r>
            <a:r>
              <a:rPr lang="ja-JP" altLang="en-US">
                <a:latin typeface="Arial" panose="020B0604020202020204" pitchFamily="34" charset="0"/>
              </a:rPr>
              <a:t>“</a:t>
            </a:r>
            <a:r>
              <a:rPr lang="en-US" altLang="ja-JP" dirty="0">
                <a:latin typeface="Arial" panose="020B0604020202020204" pitchFamily="34" charset="0"/>
              </a:rPr>
              <a:t>Author/Authors</a:t>
            </a:r>
            <a:r>
              <a:rPr lang="ja-JP" altLang="en-US">
                <a:latin typeface="Arial" panose="020B0604020202020204" pitchFamily="34" charset="0"/>
              </a:rPr>
              <a:t>”</a:t>
            </a:r>
            <a:r>
              <a:rPr lang="en-US" altLang="ja-JP" dirty="0">
                <a:latin typeface="Arial" panose="020B0604020202020204" pitchFamily="34" charset="0"/>
              </a:rPr>
              <a:t> section from the OWL: https://owl.purdue.edu/owl/research_and_citation/apa7_style/apa_formatting_and_style_guide/in_text_citations_author_authors.html</a:t>
            </a:r>
          </a:p>
          <a:p>
            <a:pPr eaLnBrk="1" hangingPunct="1">
              <a:lnSpc>
                <a:spcPct val="90000"/>
              </a:lnSpc>
              <a:spcBef>
                <a:spcPct val="0"/>
              </a:spcBef>
            </a:pPr>
            <a:endParaRPr lang="en-US" altLang="en-US" dirty="0">
              <a:latin typeface="Arial" panose="020B0604020202020204" pitchFamily="34" charset="0"/>
            </a:endParaRPr>
          </a:p>
          <a:p>
            <a:pPr eaLnBrk="1" hangingPunct="1">
              <a:spcBef>
                <a:spcPct val="0"/>
              </a:spcBef>
            </a:pPr>
            <a:endParaRPr lang="en-US" altLang="en-US" dirty="0"/>
          </a:p>
        </p:txBody>
      </p:sp>
      <p:sp>
        <p:nvSpPr>
          <p:cNvPr id="67588" name="Slide Number Placeholder 3">
            <a:extLst>
              <a:ext uri="{FF2B5EF4-FFF2-40B4-BE49-F238E27FC236}">
                <a16:creationId xmlns:a16="http://schemas.microsoft.com/office/drawing/2014/main" id="{8CA22375-9BDD-C040-B92E-5A4D5565082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A4F8C184-374C-B54C-B555-FAF8291E6132}" type="slidenum">
              <a:rPr lang="en-US" altLang="en-US">
                <a:latin typeface="Calibri" panose="020F0502020204030204" pitchFamily="34" charset="0"/>
              </a:rPr>
              <a:pPr eaLnBrk="1" hangingPunct="1"/>
              <a:t>30</a:t>
            </a:fld>
            <a:endParaRPr lang="en-US" altLang="en-US" dirty="0">
              <a:latin typeface="Calibri" panose="020F0502020204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380C94CF-ACBE-2942-AE7C-2CF6BC3CBB0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5A3ECF5D-61F9-A148-9C46-B23C325780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altLang="en-US" dirty="0">
                <a:latin typeface="Arial" panose="020B0604020202020204" pitchFamily="34" charset="0"/>
              </a:rPr>
              <a:t>This slide explains specific cases of in-text citations. It might be supplemented with the </a:t>
            </a:r>
            <a:r>
              <a:rPr lang="ja-JP" altLang="en-US">
                <a:latin typeface="Arial" panose="020B0604020202020204" pitchFamily="34" charset="0"/>
              </a:rPr>
              <a:t>“</a:t>
            </a:r>
            <a:r>
              <a:rPr lang="en-US" altLang="ja-JP" dirty="0">
                <a:latin typeface="Arial" panose="020B0604020202020204" pitchFamily="34" charset="0"/>
              </a:rPr>
              <a:t>Author/Authors</a:t>
            </a:r>
            <a:r>
              <a:rPr lang="ja-JP" altLang="en-US">
                <a:latin typeface="Arial" panose="020B0604020202020204" pitchFamily="34" charset="0"/>
              </a:rPr>
              <a:t>”</a:t>
            </a:r>
            <a:r>
              <a:rPr lang="en-US" altLang="ja-JP" dirty="0">
                <a:latin typeface="Arial" panose="020B0604020202020204" pitchFamily="34" charset="0"/>
              </a:rPr>
              <a:t> section from the OWL: https://owl.purdue.edu/owl/research_and_citation/apa7_style/apa_formatting_and_style_guide/in_text_citations_author_authors.html</a:t>
            </a:r>
          </a:p>
          <a:p>
            <a:pPr eaLnBrk="1" hangingPunct="1">
              <a:spcBef>
                <a:spcPct val="0"/>
              </a:spcBef>
            </a:pPr>
            <a:endParaRPr lang="en-US" altLang="en-US" dirty="0"/>
          </a:p>
        </p:txBody>
      </p:sp>
      <p:sp>
        <p:nvSpPr>
          <p:cNvPr id="69636" name="Slide Number Placeholder 3">
            <a:extLst>
              <a:ext uri="{FF2B5EF4-FFF2-40B4-BE49-F238E27FC236}">
                <a16:creationId xmlns:a16="http://schemas.microsoft.com/office/drawing/2014/main" id="{8D9E016E-CB9D-2F41-B332-D37AE3D5A67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9F05A8EE-4D31-CC48-9F54-C42C1D886377}" type="slidenum">
              <a:rPr lang="en-US" altLang="en-US">
                <a:latin typeface="Calibri" panose="020F0502020204030204" pitchFamily="34" charset="0"/>
              </a:rPr>
              <a:pPr eaLnBrk="1" hangingPunct="1"/>
              <a:t>31</a:t>
            </a:fld>
            <a:endParaRPr lang="en-US" altLang="en-US" dirty="0">
              <a:latin typeface="Calibri" panose="020F05020202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C0E24C30-A3FD-944B-B4AA-6AA7EC1FE0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8F55A134-D668-BA43-ADEC-699EFB9C37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altLang="en-US" dirty="0">
                <a:latin typeface="Arial" panose="020B0604020202020204" pitchFamily="34" charset="0"/>
              </a:rPr>
              <a:t>This slide explains specific cases of in-text citations. It might be supplemented with the </a:t>
            </a:r>
            <a:r>
              <a:rPr lang="ja-JP" altLang="en-US">
                <a:latin typeface="Arial" panose="020B0604020202020204" pitchFamily="34" charset="0"/>
              </a:rPr>
              <a:t>“</a:t>
            </a:r>
            <a:r>
              <a:rPr lang="en-US" altLang="ja-JP" dirty="0">
                <a:latin typeface="Arial" panose="020B0604020202020204" pitchFamily="34" charset="0"/>
              </a:rPr>
              <a:t>Author/Authors</a:t>
            </a:r>
            <a:r>
              <a:rPr lang="ja-JP" altLang="en-US">
                <a:latin typeface="Arial" panose="020B0604020202020204" pitchFamily="34" charset="0"/>
              </a:rPr>
              <a:t>”</a:t>
            </a:r>
            <a:r>
              <a:rPr lang="en-US" altLang="ja-JP" dirty="0">
                <a:latin typeface="Arial" panose="020B0604020202020204" pitchFamily="34" charset="0"/>
              </a:rPr>
              <a:t> section from the OWL: https://owl.purdue.edu/owl/research_and_citation/apa7_style/apa_formatting_and_style_guide/in_text_citations_author_authors.html</a:t>
            </a:r>
          </a:p>
          <a:p>
            <a:pPr eaLnBrk="1" hangingPunct="1">
              <a:spcBef>
                <a:spcPct val="0"/>
              </a:spcBef>
            </a:pPr>
            <a:endParaRPr lang="en-US" altLang="en-US" dirty="0"/>
          </a:p>
        </p:txBody>
      </p:sp>
      <p:sp>
        <p:nvSpPr>
          <p:cNvPr id="70660" name="Slide Number Placeholder 3">
            <a:extLst>
              <a:ext uri="{FF2B5EF4-FFF2-40B4-BE49-F238E27FC236}">
                <a16:creationId xmlns:a16="http://schemas.microsoft.com/office/drawing/2014/main" id="{0568EECD-7FFB-5249-BE85-680278D2068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CEBE119D-ED8D-F44A-B36B-BE076CE51E15}" type="slidenum">
              <a:rPr lang="en-US" altLang="en-US">
                <a:latin typeface="Calibri" panose="020F0502020204030204" pitchFamily="34" charset="0"/>
              </a:rPr>
              <a:pPr eaLnBrk="1" hangingPunct="1"/>
              <a:t>32</a:t>
            </a:fld>
            <a:endParaRPr lang="en-US" altLang="en-US" dirty="0">
              <a:latin typeface="Calibri" panose="020F050202020403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69C1D4AE-6F8C-C94C-BC4C-D92E3EA1B2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820759D2-662B-2C48-957F-418D3BE6450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altLang="en-US" dirty="0">
                <a:latin typeface="Arial" panose="020B0604020202020204" pitchFamily="34" charset="0"/>
              </a:rPr>
              <a:t>This slide explains specific cases of in-text citations. It might be supplemented with the </a:t>
            </a:r>
            <a:r>
              <a:rPr lang="ja-JP" altLang="en-US">
                <a:latin typeface="Arial" panose="020B0604020202020204" pitchFamily="34" charset="0"/>
              </a:rPr>
              <a:t>“</a:t>
            </a:r>
            <a:r>
              <a:rPr lang="en-US" altLang="ja-JP" dirty="0">
                <a:latin typeface="Arial" panose="020B0604020202020204" pitchFamily="34" charset="0"/>
              </a:rPr>
              <a:t>Author/Authors</a:t>
            </a:r>
            <a:r>
              <a:rPr lang="ja-JP" altLang="en-US">
                <a:latin typeface="Arial" panose="020B0604020202020204" pitchFamily="34" charset="0"/>
              </a:rPr>
              <a:t>”</a:t>
            </a:r>
            <a:r>
              <a:rPr lang="en-US" altLang="ja-JP" dirty="0">
                <a:latin typeface="Arial" panose="020B0604020202020204" pitchFamily="34" charset="0"/>
              </a:rPr>
              <a:t> section from the OWL: https://owl.purdue.edu/owl/research_and_citation/apa7_style/apa_formatting_and_style_guide/in_text_citations_author_authors.html</a:t>
            </a:r>
          </a:p>
          <a:p>
            <a:pPr eaLnBrk="1" hangingPunct="1">
              <a:lnSpc>
                <a:spcPct val="90000"/>
              </a:lnSpc>
              <a:spcBef>
                <a:spcPct val="0"/>
              </a:spcBef>
            </a:pPr>
            <a:endParaRPr lang="en-US" altLang="en-US" dirty="0">
              <a:latin typeface="Arial" panose="020B0604020202020204" pitchFamily="34" charset="0"/>
            </a:endParaRPr>
          </a:p>
        </p:txBody>
      </p:sp>
      <p:sp>
        <p:nvSpPr>
          <p:cNvPr id="71684" name="Slide Number Placeholder 3">
            <a:extLst>
              <a:ext uri="{FF2B5EF4-FFF2-40B4-BE49-F238E27FC236}">
                <a16:creationId xmlns:a16="http://schemas.microsoft.com/office/drawing/2014/main" id="{251CF5FC-A556-AE4B-9016-3861EA90795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5385529F-645D-3E49-B2A4-F254B7089233}" type="slidenum">
              <a:rPr lang="en-US" altLang="en-US">
                <a:latin typeface="Calibri" panose="020F0502020204030204" pitchFamily="34" charset="0"/>
              </a:rPr>
              <a:pPr eaLnBrk="1" hangingPunct="1"/>
              <a:t>33</a:t>
            </a:fld>
            <a:endParaRPr lang="en-US" altLang="en-US" dirty="0">
              <a:latin typeface="Calibri" panose="020F0502020204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03CF616B-3A39-0B47-A2C7-A167242BE6F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F5DFB7A5-6E2B-7445-B5EF-9D0BD19EA4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altLang="en-US" dirty="0">
                <a:latin typeface="Arial" panose="020B0604020202020204" pitchFamily="34" charset="0"/>
              </a:rPr>
              <a:t>This slide explains specific cases of in-text citations. It might be supplemented with the </a:t>
            </a:r>
            <a:r>
              <a:rPr lang="ja-JP" altLang="en-US">
                <a:latin typeface="Arial" panose="020B0604020202020204" pitchFamily="34" charset="0"/>
              </a:rPr>
              <a:t>“</a:t>
            </a:r>
            <a:r>
              <a:rPr lang="en-US" altLang="ja-JP" dirty="0">
                <a:latin typeface="Arial" panose="020B0604020202020204" pitchFamily="34" charset="0"/>
              </a:rPr>
              <a:t>Author/Authors</a:t>
            </a:r>
            <a:r>
              <a:rPr lang="ja-JP" altLang="en-US">
                <a:latin typeface="Arial" panose="020B0604020202020204" pitchFamily="34" charset="0"/>
              </a:rPr>
              <a:t>”</a:t>
            </a:r>
            <a:r>
              <a:rPr lang="en-US" altLang="ja-JP" dirty="0">
                <a:latin typeface="Arial" panose="020B0604020202020204" pitchFamily="34" charset="0"/>
              </a:rPr>
              <a:t> section from the OWL: https://owl.purdue.edu/owl/research_and_citation/apa7_style/apa_formatting_and_style_guide/in_text_citations_author_authors.html</a:t>
            </a:r>
          </a:p>
          <a:p>
            <a:pPr eaLnBrk="1" hangingPunct="1">
              <a:spcBef>
                <a:spcPct val="0"/>
              </a:spcBef>
            </a:pPr>
            <a:endParaRPr lang="en-US" altLang="en-US" dirty="0"/>
          </a:p>
        </p:txBody>
      </p:sp>
      <p:sp>
        <p:nvSpPr>
          <p:cNvPr id="72708" name="Slide Number Placeholder 3">
            <a:extLst>
              <a:ext uri="{FF2B5EF4-FFF2-40B4-BE49-F238E27FC236}">
                <a16:creationId xmlns:a16="http://schemas.microsoft.com/office/drawing/2014/main" id="{4EC8EB86-F64A-424B-B77F-F12D1A74C30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A52651E1-598E-6C46-8A5C-A5CD5A215037}" type="slidenum">
              <a:rPr lang="en-US" altLang="en-US">
                <a:latin typeface="Calibri" panose="020F0502020204030204" pitchFamily="34" charset="0"/>
              </a:rPr>
              <a:pPr eaLnBrk="1" hangingPunct="1"/>
              <a:t>34</a:t>
            </a:fld>
            <a:endParaRPr lang="en-US" altLang="en-US" dirty="0">
              <a:latin typeface="Calibri" panose="020F050202020403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9D05E3B5-3504-6B46-B409-C5C632AAF5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8DE90EC1-ED0A-1241-85CF-5EB55C245F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altLang="en-US" dirty="0">
                <a:latin typeface="Arial" panose="020B0604020202020204" pitchFamily="34" charset="0"/>
              </a:rPr>
              <a:t>This slide explains specific cases of in-text citations. It might be supplemented with the </a:t>
            </a:r>
            <a:r>
              <a:rPr lang="ja-JP" altLang="en-US">
                <a:latin typeface="Arial" panose="020B0604020202020204" pitchFamily="34" charset="0"/>
              </a:rPr>
              <a:t>“</a:t>
            </a:r>
            <a:r>
              <a:rPr lang="en-US" altLang="ja-JP" dirty="0">
                <a:latin typeface="Arial" panose="020B0604020202020204" pitchFamily="34" charset="0"/>
              </a:rPr>
              <a:t>Author/Authors</a:t>
            </a:r>
            <a:r>
              <a:rPr lang="ja-JP" altLang="en-US">
                <a:latin typeface="Arial" panose="020B0604020202020204" pitchFamily="34" charset="0"/>
              </a:rPr>
              <a:t>”</a:t>
            </a:r>
            <a:r>
              <a:rPr lang="en-US" altLang="ja-JP" dirty="0">
                <a:latin typeface="Arial" panose="020B0604020202020204" pitchFamily="34" charset="0"/>
              </a:rPr>
              <a:t> section from the OWL: https://owl.purdue.edu/owl/research_and_citation/apa7_style/apa_formatting_and_style_guide/in_text_citations_author_authors.html</a:t>
            </a:r>
          </a:p>
          <a:p>
            <a:pPr eaLnBrk="1" hangingPunct="1">
              <a:spcBef>
                <a:spcPct val="0"/>
              </a:spcBef>
            </a:pPr>
            <a:endParaRPr lang="en-US" altLang="en-US" dirty="0"/>
          </a:p>
        </p:txBody>
      </p:sp>
      <p:sp>
        <p:nvSpPr>
          <p:cNvPr id="73732" name="Slide Number Placeholder 3">
            <a:extLst>
              <a:ext uri="{FF2B5EF4-FFF2-40B4-BE49-F238E27FC236}">
                <a16:creationId xmlns:a16="http://schemas.microsoft.com/office/drawing/2014/main" id="{40B078CA-75FD-9143-9BE0-BC66C129866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88577170-E29E-AE4E-8C48-FF2108C0DC4F}" type="slidenum">
              <a:rPr lang="en-US" altLang="en-US">
                <a:latin typeface="Calibri" panose="020F0502020204030204" pitchFamily="34" charset="0"/>
              </a:rPr>
              <a:pPr eaLnBrk="1" hangingPunct="1"/>
              <a:t>35</a:t>
            </a:fld>
            <a:endParaRPr lang="en-US" altLang="en-US" dirty="0">
              <a:latin typeface="Calibri" panose="020F050202020403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9D05E3B5-3504-6B46-B409-C5C632AAF5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8DE90EC1-ED0A-1241-85CF-5EB55C245F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altLang="en-US" dirty="0">
                <a:latin typeface="Arial" panose="020B0604020202020204" pitchFamily="34" charset="0"/>
              </a:rPr>
              <a:t>This slide explains specific cases of in-text citations. It might be supplemented with the </a:t>
            </a:r>
            <a:r>
              <a:rPr lang="ja-JP" altLang="en-US">
                <a:latin typeface="Arial" panose="020B0604020202020204" pitchFamily="34" charset="0"/>
              </a:rPr>
              <a:t>“</a:t>
            </a:r>
            <a:r>
              <a:rPr lang="en-US" altLang="ja-JP" dirty="0">
                <a:latin typeface="Arial" panose="020B0604020202020204" pitchFamily="34" charset="0"/>
              </a:rPr>
              <a:t>Author/Authors</a:t>
            </a:r>
            <a:r>
              <a:rPr lang="ja-JP" altLang="en-US">
                <a:latin typeface="Arial" panose="020B0604020202020204" pitchFamily="34" charset="0"/>
              </a:rPr>
              <a:t>”</a:t>
            </a:r>
            <a:r>
              <a:rPr lang="en-US" altLang="ja-JP" dirty="0">
                <a:latin typeface="Arial" panose="020B0604020202020204" pitchFamily="34" charset="0"/>
              </a:rPr>
              <a:t> section from the OWL: https://owl.purdue.edu/owl/research_and_citation/apa7_style/apa_formatting_and_style_guide/in_text_citations_author_authors.html</a:t>
            </a:r>
          </a:p>
          <a:p>
            <a:pPr eaLnBrk="1" hangingPunct="1">
              <a:spcBef>
                <a:spcPct val="0"/>
              </a:spcBef>
            </a:pPr>
            <a:endParaRPr lang="en-US" altLang="en-US" dirty="0"/>
          </a:p>
        </p:txBody>
      </p:sp>
      <p:sp>
        <p:nvSpPr>
          <p:cNvPr id="73732" name="Slide Number Placeholder 3">
            <a:extLst>
              <a:ext uri="{FF2B5EF4-FFF2-40B4-BE49-F238E27FC236}">
                <a16:creationId xmlns:a16="http://schemas.microsoft.com/office/drawing/2014/main" id="{40B078CA-75FD-9143-9BE0-BC66C129866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88577170-E29E-AE4E-8C48-FF2108C0DC4F}" type="slidenum">
              <a:rPr lang="en-US" altLang="en-US">
                <a:latin typeface="Calibri" panose="020F0502020204030204" pitchFamily="34" charset="0"/>
              </a:rPr>
              <a:pPr eaLnBrk="1" hangingPunct="1"/>
              <a:t>36</a:t>
            </a:fld>
            <a:endParaRPr lang="en-US" altLang="en-US" dirty="0">
              <a:latin typeface="Calibri" panose="020F0502020204030204" pitchFamily="34" charset="0"/>
            </a:endParaRPr>
          </a:p>
        </p:txBody>
      </p:sp>
    </p:spTree>
    <p:extLst>
      <p:ext uri="{BB962C8B-B14F-4D97-AF65-F5344CB8AC3E}">
        <p14:creationId xmlns:p14="http://schemas.microsoft.com/office/powerpoint/2010/main" val="5355453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6EB6D313-84BA-4F43-A3F2-418F2EF854A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9C184C31-A3F6-A143-9E02-A902FA78BAE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altLang="en-US" dirty="0">
                <a:latin typeface="Arial" panose="020B0604020202020204" pitchFamily="34" charset="0"/>
              </a:rPr>
              <a:t>This slide explains a system of five heading levels in APA. It  might be supplemented by the section </a:t>
            </a:r>
            <a:r>
              <a:rPr lang="ja-JP" altLang="en-US">
                <a:latin typeface="Arial" panose="020B0604020202020204" pitchFamily="34" charset="0"/>
              </a:rPr>
              <a:t>“</a:t>
            </a:r>
            <a:r>
              <a:rPr lang="en-US" altLang="ja-JP" dirty="0">
                <a:latin typeface="Arial" panose="020B0604020202020204" pitchFamily="34" charset="0"/>
              </a:rPr>
              <a:t>APA Headings and Seriation</a:t>
            </a:r>
            <a:r>
              <a:rPr lang="ja-JP" altLang="en-US">
                <a:latin typeface="Arial" panose="020B0604020202020204" pitchFamily="34" charset="0"/>
              </a:rPr>
              <a:t>”</a:t>
            </a:r>
            <a:r>
              <a:rPr lang="en-US" altLang="ja-JP" dirty="0">
                <a:latin typeface="Arial" panose="020B0604020202020204" pitchFamily="34" charset="0"/>
              </a:rPr>
              <a:t> from the OWL: https://owl.purdue.edu/owl/research_and_citation/apa7_style/apa_formatting_and_style_guide/apa_headings_and_seriation.html</a:t>
            </a:r>
            <a:endParaRPr lang="en-US" altLang="en-US" dirty="0">
              <a:latin typeface="Arial" panose="020B0604020202020204" pitchFamily="34" charset="0"/>
            </a:endParaRPr>
          </a:p>
        </p:txBody>
      </p:sp>
      <p:sp>
        <p:nvSpPr>
          <p:cNvPr id="74756" name="Slide Number Placeholder 3">
            <a:extLst>
              <a:ext uri="{FF2B5EF4-FFF2-40B4-BE49-F238E27FC236}">
                <a16:creationId xmlns:a16="http://schemas.microsoft.com/office/drawing/2014/main" id="{F3F3AEA8-3AFC-CC41-BAAD-7E7AC0CA4F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F25076A6-2CBF-1E43-B1F0-ED78DA231C55}" type="slidenum">
              <a:rPr lang="en-US" altLang="en-US">
                <a:latin typeface="Calibri" panose="020F0502020204030204" pitchFamily="34" charset="0"/>
              </a:rPr>
              <a:pPr eaLnBrk="1" hangingPunct="1"/>
              <a:t>37</a:t>
            </a:fld>
            <a:endParaRPr lang="en-US" altLang="en-US" dirty="0">
              <a:latin typeface="Calibri" panose="020F050202020403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AA6F01AA-932D-D849-AD5D-9389EEBD19B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559A9F62-8B27-5F4F-AE19-8F577A8AB0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dirty="0">
                <a:latin typeface="Arial" panose="020B0604020202020204" pitchFamily="34" charset="0"/>
              </a:rPr>
              <a:t>This slide includes a visual example of the five-level heading system.</a:t>
            </a:r>
          </a:p>
          <a:p>
            <a:pPr eaLnBrk="1" hangingPunct="1">
              <a:spcBef>
                <a:spcPct val="0"/>
              </a:spcBef>
            </a:pPr>
            <a:endParaRPr lang="en-US" altLang="en-US" dirty="0">
              <a:latin typeface="Arial" panose="020B0604020202020204" pitchFamily="34" charset="0"/>
            </a:endParaRPr>
          </a:p>
          <a:p>
            <a:pPr eaLnBrk="1" hangingPunct="1">
              <a:spcBef>
                <a:spcPct val="0"/>
              </a:spcBef>
            </a:pPr>
            <a:endParaRPr lang="en-US" altLang="en-US" dirty="0"/>
          </a:p>
        </p:txBody>
      </p:sp>
      <p:sp>
        <p:nvSpPr>
          <p:cNvPr id="75780" name="Slide Number Placeholder 3">
            <a:extLst>
              <a:ext uri="{FF2B5EF4-FFF2-40B4-BE49-F238E27FC236}">
                <a16:creationId xmlns:a16="http://schemas.microsoft.com/office/drawing/2014/main" id="{16B8A200-920F-5A46-974C-883A9D59EB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8527E5BA-84D5-7A49-A1EB-FDFE51AEB14F}" type="slidenum">
              <a:rPr lang="en-US" altLang="en-US">
                <a:latin typeface="Calibri" panose="020F0502020204030204" pitchFamily="34" charset="0"/>
              </a:rPr>
              <a:pPr eaLnBrk="1" hangingPunct="1"/>
              <a:t>38</a:t>
            </a:fld>
            <a:endParaRPr lang="en-US" altLang="en-US" dirty="0">
              <a:latin typeface="Calibri" panose="020F050202020403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92919C4B-77F7-2749-820E-0877B860DF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D70DDCE4-B73A-A64F-AC06-7191CC9C7E6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Tables are a common and often required feature of an APA format (consider, the quantitative article, for example). This slide provides visual guidelines to formatting tables in APA. </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The facilitator should point that a table format consists of four elements: </a:t>
            </a:r>
          </a:p>
          <a:p>
            <a:pPr eaLnBrk="1" hangingPunct="1">
              <a:lnSpc>
                <a:spcPct val="90000"/>
              </a:lnSpc>
              <a:spcBef>
                <a:spcPct val="0"/>
              </a:spcBef>
              <a:buFontTx/>
              <a:buAutoNum type="arabicParenR"/>
            </a:pPr>
            <a:r>
              <a:rPr lang="en-US" altLang="en-US" dirty="0">
                <a:latin typeface="Arial" panose="020B0604020202020204" pitchFamily="34" charset="0"/>
              </a:rPr>
              <a:t> The table label—e.g., Table 1</a:t>
            </a:r>
          </a:p>
          <a:p>
            <a:pPr eaLnBrk="1" hangingPunct="1">
              <a:lnSpc>
                <a:spcPct val="90000"/>
              </a:lnSpc>
              <a:spcBef>
                <a:spcPct val="0"/>
              </a:spcBef>
              <a:buFontTx/>
              <a:buAutoNum type="arabicParenR"/>
            </a:pPr>
            <a:r>
              <a:rPr lang="en-US" altLang="en-US" dirty="0">
                <a:latin typeface="Arial" panose="020B0604020202020204" pitchFamily="34" charset="0"/>
              </a:rPr>
              <a:t> The title in italics, both </a:t>
            </a:r>
            <a:r>
              <a:rPr lang="en-US" altLang="en-US" u="sng" dirty="0">
                <a:latin typeface="Arial" panose="020B0604020202020204" pitchFamily="34" charset="0"/>
              </a:rPr>
              <a:t>appearing on separate lines above the table, flush-left and single-spaced</a:t>
            </a:r>
          </a:p>
          <a:p>
            <a:pPr eaLnBrk="1" hangingPunct="1">
              <a:lnSpc>
                <a:spcPct val="90000"/>
              </a:lnSpc>
              <a:spcBef>
                <a:spcPct val="0"/>
              </a:spcBef>
              <a:buFontTx/>
              <a:buAutoNum type="arabicParenR"/>
            </a:pPr>
            <a:r>
              <a:rPr lang="en-US" altLang="en-US" dirty="0">
                <a:latin typeface="Arial" panose="020B0604020202020204" pitchFamily="34" charset="0"/>
              </a:rPr>
              <a:t> The table</a:t>
            </a:r>
          </a:p>
          <a:p>
            <a:pPr eaLnBrk="1" hangingPunct="1">
              <a:lnSpc>
                <a:spcPct val="90000"/>
              </a:lnSpc>
              <a:spcBef>
                <a:spcPct val="0"/>
              </a:spcBef>
              <a:buFontTx/>
              <a:buAutoNum type="arabicParenR"/>
            </a:pPr>
            <a:r>
              <a:rPr lang="en-US" altLang="en-US" dirty="0">
                <a:latin typeface="Arial" panose="020B0604020202020204" pitchFamily="34" charset="0"/>
              </a:rPr>
              <a:t> The citation of the source below the table in the form of Note (see the example on the slide).</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endParaRPr lang="en-US" altLang="en-US" dirty="0">
              <a:latin typeface="Arial" panose="020B0604020202020204" pitchFamily="34" charset="0"/>
            </a:endParaRPr>
          </a:p>
          <a:p>
            <a:pPr eaLnBrk="1" hangingPunct="1">
              <a:spcBef>
                <a:spcPct val="0"/>
              </a:spcBef>
            </a:pPr>
            <a:endParaRPr lang="en-US" altLang="en-US" dirty="0"/>
          </a:p>
        </p:txBody>
      </p:sp>
      <p:sp>
        <p:nvSpPr>
          <p:cNvPr id="76804" name="Slide Number Placeholder 3">
            <a:extLst>
              <a:ext uri="{FF2B5EF4-FFF2-40B4-BE49-F238E27FC236}">
                <a16:creationId xmlns:a16="http://schemas.microsoft.com/office/drawing/2014/main" id="{E303B2F4-6385-F941-955B-88170D4457B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D1CB8FA0-4A1A-CD48-BCBE-343E5A5ED847}" type="slidenum">
              <a:rPr lang="en-US" altLang="en-US">
                <a:latin typeface="Calibri" panose="020F0502020204030204" pitchFamily="34" charset="0"/>
              </a:rPr>
              <a:pPr eaLnBrk="1" hangingPunct="1"/>
              <a:t>39</a:t>
            </a:fld>
            <a:endParaRPr lang="en-US" altLang="en-US" dirty="0">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64EC9317-7EE6-CA4A-9AFF-9D02412AAEA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17382927-D098-A94B-85FC-9666358CDED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This slide introduces the basics of APA stylistics related to </a:t>
            </a:r>
            <a:r>
              <a:rPr lang="en-US" altLang="en-US" strike="sngStrike" dirty="0">
                <a:latin typeface="Arial" panose="020B0604020202020204" pitchFamily="34" charset="0"/>
              </a:rPr>
              <a:t>the </a:t>
            </a:r>
            <a:r>
              <a:rPr lang="en-US" altLang="en-US" dirty="0">
                <a:latin typeface="Arial" panose="020B0604020202020204" pitchFamily="34" charset="0"/>
              </a:rPr>
              <a:t>voice in an APA paper, which encourages a writer to use the active voice. The explanation is provided with examples.</a:t>
            </a:r>
          </a:p>
        </p:txBody>
      </p:sp>
      <p:sp>
        <p:nvSpPr>
          <p:cNvPr id="44036" name="Slide Number Placeholder 3">
            <a:extLst>
              <a:ext uri="{FF2B5EF4-FFF2-40B4-BE49-F238E27FC236}">
                <a16:creationId xmlns:a16="http://schemas.microsoft.com/office/drawing/2014/main" id="{905A27D9-7E12-584D-B421-3C9D7680EE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A0118795-A979-3A4E-8E94-AD30809F6F81}" type="slidenum">
              <a:rPr lang="en-US" altLang="en-US">
                <a:latin typeface="Calibri" panose="020F0502020204030204" pitchFamily="34" charset="0"/>
              </a:rPr>
              <a:pPr eaLnBrk="1" hangingPunct="1"/>
              <a:t>4</a:t>
            </a:fld>
            <a:endParaRPr lang="en-US" altLang="en-US" dirty="0">
              <a:latin typeface="Calibri" panose="020F0502020204030204" pitchFamily="34" charset="0"/>
            </a:endParaRPr>
          </a:p>
        </p:txBody>
      </p:sp>
    </p:spTree>
    <p:extLst>
      <p:ext uri="{BB962C8B-B14F-4D97-AF65-F5344CB8AC3E}">
        <p14:creationId xmlns:p14="http://schemas.microsoft.com/office/powerpoint/2010/main" val="18960214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3BA5AF43-F73C-A34D-B28A-8A97EA0849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908F40F4-A778-C644-9690-B0E49AE43A2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Although figures in an APA paper are formatted in a manner which is similar to that of formatting tables, there a few differences. </a:t>
            </a:r>
          </a:p>
          <a:p>
            <a:pPr eaLnBrk="1" hangingPunct="1">
              <a:lnSpc>
                <a:spcPct val="90000"/>
              </a:lnSpc>
              <a:spcBef>
                <a:spcPct val="0"/>
              </a:spcBef>
            </a:pPr>
            <a:r>
              <a:rPr lang="en-US" altLang="en-US" dirty="0">
                <a:latin typeface="Arial" panose="020B0604020202020204" pitchFamily="34" charset="0"/>
              </a:rPr>
              <a:t>In particular, the order is the following:</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buFontTx/>
              <a:buAutoNum type="arabicParenR"/>
            </a:pPr>
            <a:r>
              <a:rPr lang="en-US" altLang="en-US" dirty="0">
                <a:latin typeface="Arial" panose="020B0604020202020204" pitchFamily="34" charset="0"/>
              </a:rPr>
              <a:t> You might provide an additional title centered above the figure.</a:t>
            </a:r>
          </a:p>
          <a:p>
            <a:pPr eaLnBrk="1" hangingPunct="1">
              <a:lnSpc>
                <a:spcPct val="90000"/>
              </a:lnSpc>
              <a:spcBef>
                <a:spcPct val="0"/>
              </a:spcBef>
              <a:buFontTx/>
              <a:buAutoNum type="arabicParenR"/>
            </a:pPr>
            <a:r>
              <a:rPr lang="en-US" altLang="en-US" dirty="0">
                <a:latin typeface="Arial" panose="020B0604020202020204" pitchFamily="34" charset="0"/>
              </a:rPr>
              <a:t> The figure</a:t>
            </a:r>
          </a:p>
          <a:p>
            <a:pPr eaLnBrk="1" hangingPunct="1">
              <a:lnSpc>
                <a:spcPct val="90000"/>
              </a:lnSpc>
              <a:spcBef>
                <a:spcPct val="0"/>
              </a:spcBef>
              <a:buFontTx/>
              <a:buAutoNum type="arabicParenR"/>
            </a:pPr>
            <a:r>
              <a:rPr lang="en-US" altLang="en-US" dirty="0">
                <a:latin typeface="Arial" panose="020B0604020202020204" pitchFamily="34" charset="0"/>
              </a:rPr>
              <a:t> The label and title (in italics) on the same line below the figure, flush-left: Figure 1. </a:t>
            </a:r>
            <a:r>
              <a:rPr lang="en-US" altLang="en-US" i="1" dirty="0">
                <a:latin typeface="Arial" panose="020B0604020202020204" pitchFamily="34" charset="0"/>
              </a:rPr>
              <a:t>US Primary Energy Consumption by Energy Source, 2018</a:t>
            </a:r>
          </a:p>
          <a:p>
            <a:pPr eaLnBrk="1" hangingPunct="1">
              <a:lnSpc>
                <a:spcPct val="90000"/>
              </a:lnSpc>
              <a:spcBef>
                <a:spcPct val="0"/>
              </a:spcBef>
              <a:buFontTx/>
              <a:buAutoNum type="arabicParenR"/>
            </a:pPr>
            <a:r>
              <a:rPr lang="en-US" altLang="en-US" dirty="0">
                <a:latin typeface="Arial" panose="020B0604020202020204" pitchFamily="34" charset="0"/>
              </a:rPr>
              <a:t> A citation of the source below the table in the form of Note (see the example on the slide).</a:t>
            </a:r>
          </a:p>
          <a:p>
            <a:pPr eaLnBrk="1" hangingPunct="1">
              <a:lnSpc>
                <a:spcPct val="90000"/>
              </a:lnSpc>
              <a:spcBef>
                <a:spcPct val="0"/>
              </a:spcBef>
            </a:pPr>
            <a:endParaRPr lang="en-US" altLang="en-US" dirty="0">
              <a:latin typeface="Arial" panose="020B0604020202020204" pitchFamily="34" charset="0"/>
            </a:endParaRPr>
          </a:p>
          <a:p>
            <a:pPr eaLnBrk="1" hangingPunct="1">
              <a:spcBef>
                <a:spcPct val="0"/>
              </a:spcBef>
            </a:pPr>
            <a:endParaRPr lang="en-US" altLang="en-US" dirty="0"/>
          </a:p>
        </p:txBody>
      </p:sp>
      <p:sp>
        <p:nvSpPr>
          <p:cNvPr id="77828" name="Slide Number Placeholder 3">
            <a:extLst>
              <a:ext uri="{FF2B5EF4-FFF2-40B4-BE49-F238E27FC236}">
                <a16:creationId xmlns:a16="http://schemas.microsoft.com/office/drawing/2014/main" id="{F3A43F9B-E5E4-9343-AE79-7EF0482E3B3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6C15E66E-6D52-E44F-A0AF-A9F0DB4B49C1}" type="slidenum">
              <a:rPr lang="en-US" altLang="en-US">
                <a:latin typeface="Calibri" panose="020F0502020204030204" pitchFamily="34" charset="0"/>
              </a:rPr>
              <a:pPr eaLnBrk="1" hangingPunct="1"/>
              <a:t>40</a:t>
            </a:fld>
            <a:endParaRPr lang="en-US" altLang="en-US" dirty="0">
              <a:latin typeface="Calibri" panose="020F050202020403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FBE38832-C366-9E4F-A126-65D59DA2DEC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1A74914B-F13F-5647-9A8A-09D1254B21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altLang="en-US" dirty="0">
                <a:latin typeface="Arial" panose="020B0604020202020204" pitchFamily="34" charset="0"/>
              </a:rPr>
              <a:t>There are many rules for following APA format, and the facilitator should stress that it is nearly impossible to memorize them all. Students</a:t>
            </a:r>
            <a:r>
              <a:rPr lang="ja-JP" altLang="en-US">
                <a:latin typeface="Arial" panose="020B0604020202020204" pitchFamily="34" charset="0"/>
              </a:rPr>
              <a:t>’</a:t>
            </a:r>
            <a:r>
              <a:rPr lang="en-US" altLang="ja-JP" dirty="0">
                <a:latin typeface="Arial" panose="020B0604020202020204" pitchFamily="34" charset="0"/>
              </a:rPr>
              <a:t> best course of action is to utilize the official APA handbook or the APA section in an updated composition textbook as guides for properly using the documentation format.  Since the American Psychological Association, a professional group of behavioral and social science professors and instructors, periodically updates the guide, students should be certain that they are using the most current information possible. </a:t>
            </a:r>
          </a:p>
          <a:p>
            <a:pPr eaLnBrk="1" hangingPunct="1">
              <a:spcBef>
                <a:spcPct val="0"/>
              </a:spcBef>
              <a:defRPr/>
            </a:pPr>
            <a:endParaRPr lang="en-US" altLang="en-US" dirty="0">
              <a:latin typeface="Arial" panose="020B0604020202020204" pitchFamily="34" charset="0"/>
            </a:endParaRPr>
          </a:p>
          <a:p>
            <a:pPr eaLnBrk="1" hangingPunct="1">
              <a:spcBef>
                <a:spcPct val="0"/>
              </a:spcBef>
              <a:defRPr/>
            </a:pPr>
            <a:r>
              <a:rPr lang="en-US" altLang="en-US" dirty="0">
                <a:latin typeface="Arial" panose="020B0604020202020204" pitchFamily="34" charset="0"/>
              </a:rPr>
              <a:t>There are other resources for finding current information on APA documentation style. The APA web site offers some limited information about recent format changes, especially regarding the documentation of electronic sources. The Purdue University Writing Lab has a page on APA formatting and documentation style on its website: https://owl.purdue.edu/owl/research_and_citation/apa7_style/apa_formatting_and_style_guide/general_format.html</a:t>
            </a:r>
            <a:br>
              <a:rPr lang="en-US" altLang="en-US" dirty="0">
                <a:latin typeface="Arial" panose="020B0604020202020204" pitchFamily="34" charset="0"/>
              </a:rPr>
            </a:br>
            <a:endParaRPr lang="en-US" altLang="en-US" dirty="0">
              <a:latin typeface="Arial" panose="020B0604020202020204" pitchFamily="34" charset="0"/>
            </a:endParaRPr>
          </a:p>
          <a:p>
            <a:pPr eaLnBrk="1" hangingPunct="1">
              <a:spcBef>
                <a:spcPct val="0"/>
              </a:spcBef>
              <a:defRPr/>
            </a:pPr>
            <a:r>
              <a:rPr lang="en-US" altLang="en-US" dirty="0">
                <a:latin typeface="Arial" panose="020B0604020202020204" pitchFamily="34" charset="0"/>
              </a:rPr>
              <a:t>For quick questions on APA format, students can also call the Writing Lab Grammar Hotline at 494-3723.</a:t>
            </a:r>
          </a:p>
        </p:txBody>
      </p:sp>
      <p:sp>
        <p:nvSpPr>
          <p:cNvPr id="78852" name="Slide Number Placeholder 3">
            <a:extLst>
              <a:ext uri="{FF2B5EF4-FFF2-40B4-BE49-F238E27FC236}">
                <a16:creationId xmlns:a16="http://schemas.microsoft.com/office/drawing/2014/main" id="{96F04F27-45F9-FA4C-AE9A-1BF1D9E794E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A9EF7409-915A-1849-9BC2-8DFE3AB13E8B}" type="slidenum">
              <a:rPr lang="en-US" altLang="en-US">
                <a:latin typeface="Calibri" panose="020F0502020204030204" pitchFamily="34" charset="0"/>
              </a:rPr>
              <a:pPr eaLnBrk="1" hangingPunct="1"/>
              <a:t>41</a:t>
            </a:fld>
            <a:endParaRPr lang="en-US" altLang="en-US" dirty="0">
              <a:latin typeface="Calibri" panose="020F050202020403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55C6F177-F28F-D04A-8ACD-DBA37A0C1F7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a:extLst>
              <a:ext uri="{FF2B5EF4-FFF2-40B4-BE49-F238E27FC236}">
                <a16:creationId xmlns:a16="http://schemas.microsoft.com/office/drawing/2014/main" id="{374171BF-37ED-DE4B-8411-A74CE869E39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panose="020B0604020202020204" pitchFamily="34" charset="0"/>
              </a:rPr>
              <a:t>Writer and Designer: Jennifer Liethen Kunka</a:t>
            </a:r>
          </a:p>
          <a:p>
            <a:pPr eaLnBrk="1" hangingPunct="1">
              <a:spcBef>
                <a:spcPct val="0"/>
              </a:spcBef>
            </a:pPr>
            <a:r>
              <a:rPr lang="en-US" altLang="en-US" dirty="0">
                <a:latin typeface="Arial" panose="020B0604020202020204" pitchFamily="34" charset="0"/>
              </a:rPr>
              <a:t>Contributors:  Muriel Harris, Karen Bishop, Bryan Kopp, Matthew Mooney, David Neyhart, and Andrew Kunka</a:t>
            </a:r>
          </a:p>
          <a:p>
            <a:pPr eaLnBrk="1" hangingPunct="1">
              <a:spcBef>
                <a:spcPct val="0"/>
              </a:spcBef>
            </a:pPr>
            <a:r>
              <a:rPr lang="en-US" altLang="en-US" dirty="0">
                <a:latin typeface="Arial" panose="020B0604020202020204" pitchFamily="34" charset="0"/>
              </a:rPr>
              <a:t>Revising Author: Ghada M. Gherwash and Joshua M. Paiz, 2014 Elizabeth Angeli, 2011; Elena Lawrick, 2008; Arielle McKee, 2014; Katie McMorris, 2019; Katie McMorris, 2020</a:t>
            </a:r>
          </a:p>
          <a:p>
            <a:pPr eaLnBrk="1" hangingPunct="1">
              <a:spcBef>
                <a:spcPct val="0"/>
              </a:spcBef>
            </a:pPr>
            <a:r>
              <a:rPr lang="en-US" altLang="en-US" dirty="0">
                <a:latin typeface="Arial" panose="020B0604020202020204" pitchFamily="34" charset="0"/>
              </a:rPr>
              <a:t>Developed with resources courtesy of the Purdue University Writing Lab</a:t>
            </a:r>
          </a:p>
          <a:p>
            <a:pPr eaLnBrk="1" hangingPunct="1">
              <a:spcBef>
                <a:spcPct val="0"/>
              </a:spcBef>
            </a:pPr>
            <a:r>
              <a:rPr lang="en-US" altLang="en-US" dirty="0">
                <a:latin typeface="Arial" panose="020B0604020202020204" pitchFamily="34" charset="0"/>
              </a:rPr>
              <a:t>Grant funding courtesy of the Multimedia Instructional Development Center at Purdue University</a:t>
            </a:r>
          </a:p>
          <a:p>
            <a:pPr eaLnBrk="1" hangingPunct="1">
              <a:spcBef>
                <a:spcPct val="0"/>
              </a:spcBef>
            </a:pPr>
            <a:r>
              <a:rPr lang="en-US" altLang="en-US" dirty="0">
                <a:latin typeface="Arial" panose="020B0604020202020204" pitchFamily="34" charset="0"/>
                <a:cs typeface="Arial" panose="020B0604020202020204" pitchFamily="34" charset="0"/>
              </a:rPr>
              <a:t>© Copyright Purdue University, 2000, 2006, 2007, 2008, 2019, 2020</a:t>
            </a:r>
          </a:p>
          <a:p>
            <a:pPr eaLnBrk="1" hangingPunct="1">
              <a:spcBef>
                <a:spcPct val="0"/>
              </a:spcBef>
            </a:pPr>
            <a:endParaRPr lang="en-US" altLang="en-US" dirty="0"/>
          </a:p>
        </p:txBody>
      </p:sp>
      <p:sp>
        <p:nvSpPr>
          <p:cNvPr id="79876" name="Slide Number Placeholder 3">
            <a:extLst>
              <a:ext uri="{FF2B5EF4-FFF2-40B4-BE49-F238E27FC236}">
                <a16:creationId xmlns:a16="http://schemas.microsoft.com/office/drawing/2014/main" id="{28C9EED2-8C3F-3E4A-AF70-9EE0360584A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8A1A4A87-B738-AB49-8E4F-2CDA0A76D2D0}" type="slidenum">
              <a:rPr lang="en-US" altLang="en-US">
                <a:latin typeface="Calibri" panose="020F0502020204030204" pitchFamily="34" charset="0"/>
              </a:rPr>
              <a:pPr eaLnBrk="1" hangingPunct="1"/>
              <a:t>42</a:t>
            </a:fld>
            <a:endParaRPr lang="en-US" altLang="en-US" dirty="0">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02D8EAB0-7DEF-0B47-B181-B0634FBA434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1ACA01D0-8D25-954C-A71F-4AA56DCE5A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This slide explains the language qualities the APA recommends for academic papers. </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defRPr/>
            </a:pPr>
            <a:r>
              <a:rPr lang="en-US" altLang="en-US" dirty="0">
                <a:latin typeface="Arial" panose="020B0604020202020204" pitchFamily="34" charset="0"/>
              </a:rPr>
              <a:t>Clarity and conciseness are the major concerns when reporting research in APA. It is not easy to balance clarity (which requires accuracy) and conciseness (which requires packing information). To achieve clarity, a writer should avoid vague wording and be specific in descriptions and explanations. To achieve conciseness, a writer should condense information. Because APA format is widely used in science-related papers, the language of APA format is plain and simple. A writer should avoid using metaphors and minimize the use of figurative language, which is typical for creative writing. </a:t>
            </a:r>
          </a:p>
          <a:p>
            <a:pPr eaLnBrk="1" hangingPunct="1">
              <a:lnSpc>
                <a:spcPct val="90000"/>
              </a:lnSpc>
              <a:spcBef>
                <a:spcPct val="0"/>
              </a:spcBef>
              <a:defRPr/>
            </a:pPr>
            <a:endParaRPr lang="en-US" altLang="en-US" dirty="0">
              <a:latin typeface="Arial" panose="020B0604020202020204" pitchFamily="34" charset="0"/>
            </a:endParaRPr>
          </a:p>
          <a:p>
            <a:pPr eaLnBrk="1" hangingPunct="1">
              <a:lnSpc>
                <a:spcPct val="90000"/>
              </a:lnSpc>
              <a:spcBef>
                <a:spcPct val="0"/>
              </a:spcBef>
              <a:defRPr/>
            </a:pPr>
            <a:r>
              <a:rPr lang="en-US" altLang="en-US" dirty="0">
                <a:latin typeface="Arial" panose="020B0604020202020204" pitchFamily="34" charset="0"/>
              </a:rPr>
              <a:t>This slide can be supplemented by the </a:t>
            </a:r>
            <a:r>
              <a:rPr lang="ja-JP" altLang="en-US">
                <a:latin typeface="Arial" panose="020B0604020202020204" pitchFamily="34" charset="0"/>
              </a:rPr>
              <a:t>“</a:t>
            </a:r>
            <a:r>
              <a:rPr lang="en-US" altLang="ja-JP" dirty="0">
                <a:latin typeface="Arial" panose="020B0604020202020204" pitchFamily="34" charset="0"/>
              </a:rPr>
              <a:t>Concision</a:t>
            </a:r>
            <a:r>
              <a:rPr lang="ja-JP" altLang="en-US">
                <a:latin typeface="Arial" panose="020B0604020202020204" pitchFamily="34" charset="0"/>
              </a:rPr>
              <a:t>”</a:t>
            </a:r>
            <a:r>
              <a:rPr lang="en-US" altLang="ja-JP" dirty="0">
                <a:latin typeface="Arial" panose="020B0604020202020204" pitchFamily="34" charset="0"/>
              </a:rPr>
              <a:t> handout from the OWL: https://owl.purdue.edu/owl/general_writing/academic_writing/conciseness/index.html</a:t>
            </a:r>
            <a:endParaRPr lang="en-US" altLang="en-US" dirty="0"/>
          </a:p>
          <a:p>
            <a:pPr eaLnBrk="1" hangingPunct="1">
              <a:lnSpc>
                <a:spcPct val="90000"/>
              </a:lnSpc>
              <a:spcBef>
                <a:spcPct val="0"/>
              </a:spcBef>
            </a:pPr>
            <a:endParaRPr lang="en-US" altLang="en-US" dirty="0">
              <a:latin typeface="Arial" panose="020B0604020202020204" pitchFamily="34" charset="0"/>
            </a:endParaRPr>
          </a:p>
          <a:p>
            <a:pPr eaLnBrk="1" hangingPunct="1">
              <a:spcBef>
                <a:spcPct val="0"/>
              </a:spcBef>
            </a:pPr>
            <a:endParaRPr lang="en-US" altLang="en-US" dirty="0"/>
          </a:p>
        </p:txBody>
      </p:sp>
      <p:sp>
        <p:nvSpPr>
          <p:cNvPr id="45060" name="Slide Number Placeholder 3">
            <a:extLst>
              <a:ext uri="{FF2B5EF4-FFF2-40B4-BE49-F238E27FC236}">
                <a16:creationId xmlns:a16="http://schemas.microsoft.com/office/drawing/2014/main" id="{1BB08200-7841-AF4F-AD6C-FDBED2400E4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0DB6A1E4-5FA7-3741-8745-159CFE65C291}" type="slidenum">
              <a:rPr lang="en-US" altLang="en-US">
                <a:latin typeface="Calibri" panose="020F0502020204030204" pitchFamily="34" charset="0"/>
              </a:rPr>
              <a:pPr eaLnBrk="1" hangingPunct="1"/>
              <a:t>5</a:t>
            </a:fld>
            <a:endParaRPr lang="en-US" altLang="en-US" dirty="0">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52BAEEAA-420C-F74E-A2F5-5A34FA5BAA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8CD0A8C9-8D6A-DE46-A576-E7886BECE6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This slide introduces one of the most common APA-style papers: the quantitative article.</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defRPr/>
            </a:pPr>
            <a:r>
              <a:rPr lang="en-US" altLang="en-US" dirty="0">
                <a:latin typeface="Arial" panose="020B0604020202020204" pitchFamily="34" charset="0"/>
              </a:rPr>
              <a:t>Quantitative articles report quantitative research, which uses empirical and numerical information often analyzed through statistical means. Refer to the slides on tables and figures for more information on formatting statistics.</a:t>
            </a:r>
          </a:p>
        </p:txBody>
      </p:sp>
      <p:sp>
        <p:nvSpPr>
          <p:cNvPr id="46084" name="Slide Number Placeholder 3">
            <a:extLst>
              <a:ext uri="{FF2B5EF4-FFF2-40B4-BE49-F238E27FC236}">
                <a16:creationId xmlns:a16="http://schemas.microsoft.com/office/drawing/2014/main" id="{D574BEF4-4B37-3E4B-80E6-F1FB51E21D4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6C86BA2B-3030-9A45-AF10-F64E8D838F3E}" type="slidenum">
              <a:rPr lang="en-US" altLang="en-US">
                <a:latin typeface="Calibri" panose="020F0502020204030204" pitchFamily="34" charset="0"/>
              </a:rPr>
              <a:pPr eaLnBrk="1" hangingPunct="1"/>
              <a:t>6</a:t>
            </a:fld>
            <a:endParaRPr lang="en-US" altLang="en-US" dirty="0">
              <a:latin typeface="Calibri" panose="020F0502020204030204" pitchFamily="34" charset="0"/>
            </a:endParaRPr>
          </a:p>
        </p:txBody>
      </p:sp>
    </p:spTree>
    <p:extLst>
      <p:ext uri="{BB962C8B-B14F-4D97-AF65-F5344CB8AC3E}">
        <p14:creationId xmlns:p14="http://schemas.microsoft.com/office/powerpoint/2010/main" val="2086979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52BAEEAA-420C-F74E-A2F5-5A34FA5BAA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8CD0A8C9-8D6A-DE46-A576-E7886BECE6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This slide introduces one of the most common APA-style papers: the qualitative article.</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defRPr/>
            </a:pPr>
            <a:r>
              <a:rPr lang="en-US" altLang="en-US" dirty="0">
                <a:latin typeface="Arial" panose="020B0604020202020204" pitchFamily="34" charset="0"/>
              </a:rPr>
              <a:t>Qualitative articles report qualitative research, which uses scientific practices to learn more about human experiences that cannot be numerically quantified.</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endParaRPr lang="en-US" altLang="en-US" dirty="0">
              <a:latin typeface="Arial" panose="020B0604020202020204" pitchFamily="34" charset="0"/>
            </a:endParaRPr>
          </a:p>
          <a:p>
            <a:pPr eaLnBrk="1" hangingPunct="1">
              <a:spcBef>
                <a:spcPct val="0"/>
              </a:spcBef>
            </a:pPr>
            <a:endParaRPr lang="en-US" altLang="en-US" dirty="0"/>
          </a:p>
        </p:txBody>
      </p:sp>
      <p:sp>
        <p:nvSpPr>
          <p:cNvPr id="46084" name="Slide Number Placeholder 3">
            <a:extLst>
              <a:ext uri="{FF2B5EF4-FFF2-40B4-BE49-F238E27FC236}">
                <a16:creationId xmlns:a16="http://schemas.microsoft.com/office/drawing/2014/main" id="{D574BEF4-4B37-3E4B-80E6-F1FB51E21D4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6C86BA2B-3030-9A45-AF10-F64E8D838F3E}" type="slidenum">
              <a:rPr lang="en-US" altLang="en-US">
                <a:latin typeface="Calibri" panose="020F0502020204030204" pitchFamily="34" charset="0"/>
              </a:rPr>
              <a:pPr eaLnBrk="1" hangingPunct="1"/>
              <a:t>7</a:t>
            </a:fld>
            <a:endParaRPr lang="en-US" altLang="en-US" dirty="0">
              <a:latin typeface="Calibri" panose="020F0502020204030204" pitchFamily="34" charset="0"/>
            </a:endParaRPr>
          </a:p>
        </p:txBody>
      </p:sp>
    </p:spTree>
    <p:extLst>
      <p:ext uri="{BB962C8B-B14F-4D97-AF65-F5344CB8AC3E}">
        <p14:creationId xmlns:p14="http://schemas.microsoft.com/office/powerpoint/2010/main" val="3072746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52BAEEAA-420C-F74E-A2F5-5A34FA5BAA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8CD0A8C9-8D6A-DE46-A576-E7886BECE6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This slide introduces one of the most common APA-style papers: the literature review.</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A literature review paper, which is the summary of what the scientific literature in the discipline field says about the topic of research, is the genre students likely encounter in their academic studies. The paper includes the introduction, thesis statement, summary and synthesis of sources, and a reference list. </a:t>
            </a:r>
          </a:p>
          <a:p>
            <a:pPr eaLnBrk="1" hangingPunct="1">
              <a:spcBef>
                <a:spcPct val="0"/>
              </a:spcBef>
            </a:pPr>
            <a:endParaRPr lang="en-US" altLang="en-US" dirty="0"/>
          </a:p>
        </p:txBody>
      </p:sp>
      <p:sp>
        <p:nvSpPr>
          <p:cNvPr id="46084" name="Slide Number Placeholder 3">
            <a:extLst>
              <a:ext uri="{FF2B5EF4-FFF2-40B4-BE49-F238E27FC236}">
                <a16:creationId xmlns:a16="http://schemas.microsoft.com/office/drawing/2014/main" id="{D574BEF4-4B37-3E4B-80E6-F1FB51E21D4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6C86BA2B-3030-9A45-AF10-F64E8D838F3E}" type="slidenum">
              <a:rPr lang="en-US" altLang="en-US">
                <a:latin typeface="Calibri" panose="020F0502020204030204" pitchFamily="34" charset="0"/>
              </a:rPr>
              <a:pPr eaLnBrk="1" hangingPunct="1"/>
              <a:t>8</a:t>
            </a:fld>
            <a:endParaRPr lang="en-US" altLang="en-US" dirty="0">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E9F34310-95E3-9F44-8CE2-EE4970C333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42D99352-9486-1A45-ACD4-A252AB2AE5D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defRPr/>
            </a:pPr>
            <a:r>
              <a:rPr lang="en-US" altLang="en-US" dirty="0">
                <a:latin typeface="Arial" panose="020B0604020202020204" pitchFamily="34" charset="0"/>
              </a:rPr>
              <a:t>The general format, which is introduced in the following six slides, regulates formatting papers of any genre students may encounter in their academic studies. For students, consulting the instructor about the specific requirement is the safest policy. For authors of manuscripts prepared for submission to a scientific journal, consulting </a:t>
            </a:r>
            <a:r>
              <a:rPr lang="en-US" altLang="en-US" i="1" dirty="0">
                <a:latin typeface="Arial" panose="020B0604020202020204" pitchFamily="34" charset="0"/>
              </a:rPr>
              <a:t>Publication Manual</a:t>
            </a:r>
            <a:r>
              <a:rPr lang="en-US" altLang="en-US" dirty="0">
                <a:latin typeface="Arial" panose="020B0604020202020204" pitchFamily="34" charset="0"/>
              </a:rPr>
              <a:t> is a must. </a:t>
            </a:r>
          </a:p>
          <a:p>
            <a:pPr eaLnBrk="1" hangingPunct="1">
              <a:spcBef>
                <a:spcPct val="0"/>
              </a:spcBef>
            </a:pPr>
            <a:endParaRPr lang="en-US" altLang="en-US" dirty="0"/>
          </a:p>
        </p:txBody>
      </p:sp>
      <p:sp>
        <p:nvSpPr>
          <p:cNvPr id="48132" name="Slide Number Placeholder 3">
            <a:extLst>
              <a:ext uri="{FF2B5EF4-FFF2-40B4-BE49-F238E27FC236}">
                <a16:creationId xmlns:a16="http://schemas.microsoft.com/office/drawing/2014/main" id="{B23A0F00-6258-4943-8B99-4919E8EB89D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B5FCF088-1D44-6248-A244-EBAC3873FC83}" type="slidenum">
              <a:rPr lang="en-US" altLang="en-US">
                <a:latin typeface="Calibri" panose="020F0502020204030204" pitchFamily="34" charset="0"/>
              </a:rPr>
              <a:pPr eaLnBrk="1" hangingPunct="1"/>
              <a:t>9</a:t>
            </a:fld>
            <a:endParaRPr lang="en-US" altLang="en-US" dirty="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A6792277-2620-5D40-8480-4A2C56DA8EB4}"/>
              </a:ext>
            </a:extLst>
          </p:cNvPr>
          <p:cNvSpPr>
            <a:spLocks noGrp="1"/>
          </p:cNvSpPr>
          <p:nvPr>
            <p:ph type="dt" sz="half" idx="10"/>
          </p:nvPr>
        </p:nvSpPr>
        <p:spPr/>
        <p:txBody>
          <a:bodyPr/>
          <a:lstStyle>
            <a:lvl1pPr>
              <a:defRPr/>
            </a:lvl1pPr>
          </a:lstStyle>
          <a:p>
            <a:pPr>
              <a:defRPr/>
            </a:pPr>
            <a:fld id="{D423E374-E62A-1040-8441-78E750268AA4}" type="datetimeFigureOut">
              <a:rPr lang="en-US"/>
              <a:pPr>
                <a:defRPr/>
              </a:pPr>
              <a:t>9/18/2024</a:t>
            </a:fld>
            <a:endParaRPr lang="en-US" dirty="0"/>
          </a:p>
        </p:txBody>
      </p:sp>
      <p:sp>
        <p:nvSpPr>
          <p:cNvPr id="5" name="Footer Placeholder 4">
            <a:extLst>
              <a:ext uri="{FF2B5EF4-FFF2-40B4-BE49-F238E27FC236}">
                <a16:creationId xmlns:a16="http://schemas.microsoft.com/office/drawing/2014/main" id="{B6BACB14-8F99-EC40-AEF3-580418164A2E}"/>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2B93ACA0-7A8E-F543-85EB-442D274EFEBB}"/>
              </a:ext>
            </a:extLst>
          </p:cNvPr>
          <p:cNvSpPr>
            <a:spLocks noGrp="1"/>
          </p:cNvSpPr>
          <p:nvPr>
            <p:ph type="sldNum" sz="quarter" idx="12"/>
          </p:nvPr>
        </p:nvSpPr>
        <p:spPr/>
        <p:txBody>
          <a:bodyPr/>
          <a:lstStyle>
            <a:lvl1pPr>
              <a:defRPr/>
            </a:lvl1pPr>
          </a:lstStyle>
          <a:p>
            <a:fld id="{4B7ABC34-BED3-484E-9552-0941C93CED6C}" type="slidenum">
              <a:rPr lang="en-US" altLang="en-US"/>
              <a:pPr/>
              <a:t>‹#›</a:t>
            </a:fld>
            <a:endParaRPr lang="en-US" altLang="en-US" dirty="0"/>
          </a:p>
        </p:txBody>
      </p:sp>
    </p:spTree>
    <p:extLst>
      <p:ext uri="{BB962C8B-B14F-4D97-AF65-F5344CB8AC3E}">
        <p14:creationId xmlns:p14="http://schemas.microsoft.com/office/powerpoint/2010/main" val="3284325741"/>
      </p:ext>
    </p:extLst>
  </p:cSld>
  <p:clrMapOvr>
    <a:masterClrMapping/>
  </p:clrMapOvr>
  <p:transition>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E04F41-D0C2-294A-8529-E144CDD6FA31}"/>
              </a:ext>
            </a:extLst>
          </p:cNvPr>
          <p:cNvSpPr>
            <a:spLocks noGrp="1"/>
          </p:cNvSpPr>
          <p:nvPr>
            <p:ph type="dt" sz="half" idx="10"/>
          </p:nvPr>
        </p:nvSpPr>
        <p:spPr/>
        <p:txBody>
          <a:bodyPr/>
          <a:lstStyle>
            <a:lvl1pPr>
              <a:defRPr/>
            </a:lvl1pPr>
          </a:lstStyle>
          <a:p>
            <a:pPr>
              <a:defRPr/>
            </a:pPr>
            <a:fld id="{6623E6DA-BD80-E744-8E1A-C6B61542E663}" type="datetimeFigureOut">
              <a:rPr lang="en-US"/>
              <a:pPr>
                <a:defRPr/>
              </a:pPr>
              <a:t>9/18/2024</a:t>
            </a:fld>
            <a:endParaRPr lang="en-US" dirty="0"/>
          </a:p>
        </p:txBody>
      </p:sp>
      <p:sp>
        <p:nvSpPr>
          <p:cNvPr id="5" name="Footer Placeholder 4">
            <a:extLst>
              <a:ext uri="{FF2B5EF4-FFF2-40B4-BE49-F238E27FC236}">
                <a16:creationId xmlns:a16="http://schemas.microsoft.com/office/drawing/2014/main" id="{D530CA89-FF38-2A4D-9533-B8D217C37F6E}"/>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87A37B2B-207D-6041-B561-49C370C9BBE3}"/>
              </a:ext>
            </a:extLst>
          </p:cNvPr>
          <p:cNvSpPr>
            <a:spLocks noGrp="1"/>
          </p:cNvSpPr>
          <p:nvPr>
            <p:ph type="sldNum" sz="quarter" idx="12"/>
          </p:nvPr>
        </p:nvSpPr>
        <p:spPr/>
        <p:txBody>
          <a:bodyPr/>
          <a:lstStyle>
            <a:lvl1pPr>
              <a:defRPr/>
            </a:lvl1pPr>
          </a:lstStyle>
          <a:p>
            <a:fld id="{EFD2512E-BE7C-CD4A-B073-4FF31BC9335E}" type="slidenum">
              <a:rPr lang="en-US" altLang="en-US"/>
              <a:pPr/>
              <a:t>‹#›</a:t>
            </a:fld>
            <a:endParaRPr lang="en-US" altLang="en-US" dirty="0"/>
          </a:p>
        </p:txBody>
      </p:sp>
    </p:spTree>
    <p:extLst>
      <p:ext uri="{BB962C8B-B14F-4D97-AF65-F5344CB8AC3E}">
        <p14:creationId xmlns:p14="http://schemas.microsoft.com/office/powerpoint/2010/main" val="4030372691"/>
      </p:ext>
    </p:extLst>
  </p:cSld>
  <p:clrMapOvr>
    <a:masterClrMapping/>
  </p:clrMapOvr>
  <p:transition>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1615A5-3A6D-9E4C-B971-50E1CDC7B7F6}"/>
              </a:ext>
            </a:extLst>
          </p:cNvPr>
          <p:cNvSpPr>
            <a:spLocks noGrp="1"/>
          </p:cNvSpPr>
          <p:nvPr>
            <p:ph type="dt" sz="half" idx="10"/>
          </p:nvPr>
        </p:nvSpPr>
        <p:spPr/>
        <p:txBody>
          <a:bodyPr/>
          <a:lstStyle>
            <a:lvl1pPr>
              <a:defRPr/>
            </a:lvl1pPr>
          </a:lstStyle>
          <a:p>
            <a:pPr>
              <a:defRPr/>
            </a:pPr>
            <a:fld id="{8F443881-514F-BA42-8B96-BBE6D763C6FA}" type="datetimeFigureOut">
              <a:rPr lang="en-US"/>
              <a:pPr>
                <a:defRPr/>
              </a:pPr>
              <a:t>9/18/2024</a:t>
            </a:fld>
            <a:endParaRPr lang="en-US" dirty="0"/>
          </a:p>
        </p:txBody>
      </p:sp>
      <p:sp>
        <p:nvSpPr>
          <p:cNvPr id="5" name="Footer Placeholder 4">
            <a:extLst>
              <a:ext uri="{FF2B5EF4-FFF2-40B4-BE49-F238E27FC236}">
                <a16:creationId xmlns:a16="http://schemas.microsoft.com/office/drawing/2014/main" id="{23F82918-6FC1-554B-8D21-E6D8B9FF182A}"/>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EB534DFA-9EE5-2C4F-A7AC-C1090907521B}"/>
              </a:ext>
            </a:extLst>
          </p:cNvPr>
          <p:cNvSpPr>
            <a:spLocks noGrp="1"/>
          </p:cNvSpPr>
          <p:nvPr>
            <p:ph type="sldNum" sz="quarter" idx="12"/>
          </p:nvPr>
        </p:nvSpPr>
        <p:spPr/>
        <p:txBody>
          <a:bodyPr/>
          <a:lstStyle>
            <a:lvl1pPr>
              <a:defRPr/>
            </a:lvl1pPr>
          </a:lstStyle>
          <a:p>
            <a:fld id="{AC17BD23-982D-8F41-95C4-0D0735881C42}" type="slidenum">
              <a:rPr lang="en-US" altLang="en-US"/>
              <a:pPr/>
              <a:t>‹#›</a:t>
            </a:fld>
            <a:endParaRPr lang="en-US" altLang="en-US" dirty="0"/>
          </a:p>
        </p:txBody>
      </p:sp>
    </p:spTree>
    <p:extLst>
      <p:ext uri="{BB962C8B-B14F-4D97-AF65-F5344CB8AC3E}">
        <p14:creationId xmlns:p14="http://schemas.microsoft.com/office/powerpoint/2010/main" val="2056827149"/>
      </p:ext>
    </p:extLst>
  </p:cSld>
  <p:clrMapOvr>
    <a:masterClrMapping/>
  </p:clrMapOvr>
  <p:transition>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2DDECD-876C-1E47-9036-C479464F716A}"/>
              </a:ext>
            </a:extLst>
          </p:cNvPr>
          <p:cNvSpPr>
            <a:spLocks noGrp="1"/>
          </p:cNvSpPr>
          <p:nvPr>
            <p:ph type="dt" sz="half" idx="10"/>
          </p:nvPr>
        </p:nvSpPr>
        <p:spPr/>
        <p:txBody>
          <a:bodyPr/>
          <a:lstStyle>
            <a:lvl1pPr>
              <a:defRPr/>
            </a:lvl1pPr>
          </a:lstStyle>
          <a:p>
            <a:pPr>
              <a:defRPr/>
            </a:pPr>
            <a:fld id="{3F8EF808-01B0-9B41-AC4D-F2CB369D64F9}" type="datetimeFigureOut">
              <a:rPr lang="en-US"/>
              <a:pPr>
                <a:defRPr/>
              </a:pPr>
              <a:t>9/18/2024</a:t>
            </a:fld>
            <a:endParaRPr lang="en-US" dirty="0"/>
          </a:p>
        </p:txBody>
      </p:sp>
      <p:sp>
        <p:nvSpPr>
          <p:cNvPr id="5" name="Footer Placeholder 4">
            <a:extLst>
              <a:ext uri="{FF2B5EF4-FFF2-40B4-BE49-F238E27FC236}">
                <a16:creationId xmlns:a16="http://schemas.microsoft.com/office/drawing/2014/main" id="{9EC28E0B-8D39-1C4D-A39D-9EF17C807351}"/>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BECE6991-2735-BD43-9F66-12DEAA5134D3}"/>
              </a:ext>
            </a:extLst>
          </p:cNvPr>
          <p:cNvSpPr>
            <a:spLocks noGrp="1"/>
          </p:cNvSpPr>
          <p:nvPr>
            <p:ph type="sldNum" sz="quarter" idx="12"/>
          </p:nvPr>
        </p:nvSpPr>
        <p:spPr/>
        <p:txBody>
          <a:bodyPr/>
          <a:lstStyle>
            <a:lvl1pPr>
              <a:defRPr/>
            </a:lvl1pPr>
          </a:lstStyle>
          <a:p>
            <a:fld id="{43152749-74B6-EE4F-8EB9-0D251F51C079}" type="slidenum">
              <a:rPr lang="en-US" altLang="en-US"/>
              <a:pPr/>
              <a:t>‹#›</a:t>
            </a:fld>
            <a:endParaRPr lang="en-US" altLang="en-US" dirty="0"/>
          </a:p>
        </p:txBody>
      </p:sp>
    </p:spTree>
    <p:extLst>
      <p:ext uri="{BB962C8B-B14F-4D97-AF65-F5344CB8AC3E}">
        <p14:creationId xmlns:p14="http://schemas.microsoft.com/office/powerpoint/2010/main" val="2991588579"/>
      </p:ext>
    </p:extLst>
  </p:cSld>
  <p:clrMapOvr>
    <a:masterClrMapping/>
  </p:clrMapOvr>
  <p:transition>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993541-5A45-8442-8A24-F2CA4CA92F19}"/>
              </a:ext>
            </a:extLst>
          </p:cNvPr>
          <p:cNvSpPr>
            <a:spLocks noGrp="1"/>
          </p:cNvSpPr>
          <p:nvPr>
            <p:ph type="dt" sz="half" idx="10"/>
          </p:nvPr>
        </p:nvSpPr>
        <p:spPr/>
        <p:txBody>
          <a:bodyPr/>
          <a:lstStyle>
            <a:lvl1pPr>
              <a:defRPr/>
            </a:lvl1pPr>
          </a:lstStyle>
          <a:p>
            <a:pPr>
              <a:defRPr/>
            </a:pPr>
            <a:fld id="{19B934B6-8251-4D4C-AAB4-C1555E894524}" type="datetimeFigureOut">
              <a:rPr lang="en-US"/>
              <a:pPr>
                <a:defRPr/>
              </a:pPr>
              <a:t>9/18/2024</a:t>
            </a:fld>
            <a:endParaRPr lang="en-US" dirty="0"/>
          </a:p>
        </p:txBody>
      </p:sp>
      <p:sp>
        <p:nvSpPr>
          <p:cNvPr id="5" name="Footer Placeholder 4">
            <a:extLst>
              <a:ext uri="{FF2B5EF4-FFF2-40B4-BE49-F238E27FC236}">
                <a16:creationId xmlns:a16="http://schemas.microsoft.com/office/drawing/2014/main" id="{45233E91-0C89-7940-AAE8-CEBFC6B58D13}"/>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FD0C7AC9-1380-C04E-B65F-93A1B6BE03BD}"/>
              </a:ext>
            </a:extLst>
          </p:cNvPr>
          <p:cNvSpPr>
            <a:spLocks noGrp="1"/>
          </p:cNvSpPr>
          <p:nvPr>
            <p:ph type="sldNum" sz="quarter" idx="12"/>
          </p:nvPr>
        </p:nvSpPr>
        <p:spPr/>
        <p:txBody>
          <a:bodyPr/>
          <a:lstStyle>
            <a:lvl1pPr>
              <a:defRPr/>
            </a:lvl1pPr>
          </a:lstStyle>
          <a:p>
            <a:fld id="{05C6EB0A-D569-0246-B1B3-BF837E71C4C7}" type="slidenum">
              <a:rPr lang="en-US" altLang="en-US"/>
              <a:pPr/>
              <a:t>‹#›</a:t>
            </a:fld>
            <a:endParaRPr lang="en-US" altLang="en-US" dirty="0"/>
          </a:p>
        </p:txBody>
      </p:sp>
    </p:spTree>
    <p:extLst>
      <p:ext uri="{BB962C8B-B14F-4D97-AF65-F5344CB8AC3E}">
        <p14:creationId xmlns:p14="http://schemas.microsoft.com/office/powerpoint/2010/main" val="1888973834"/>
      </p:ext>
    </p:extLst>
  </p:cSld>
  <p:clrMapOvr>
    <a:masterClrMapping/>
  </p:clrMapOvr>
  <p:transition>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6CA2EAD-7102-314F-B086-AAFF0850EA19}"/>
              </a:ext>
            </a:extLst>
          </p:cNvPr>
          <p:cNvSpPr>
            <a:spLocks noGrp="1"/>
          </p:cNvSpPr>
          <p:nvPr>
            <p:ph type="dt" sz="half" idx="10"/>
          </p:nvPr>
        </p:nvSpPr>
        <p:spPr/>
        <p:txBody>
          <a:bodyPr/>
          <a:lstStyle>
            <a:lvl1pPr>
              <a:defRPr/>
            </a:lvl1pPr>
          </a:lstStyle>
          <a:p>
            <a:pPr>
              <a:defRPr/>
            </a:pPr>
            <a:fld id="{7434528C-3C67-7C4F-9322-8339D42E2F2C}" type="datetimeFigureOut">
              <a:rPr lang="en-US"/>
              <a:pPr>
                <a:defRPr/>
              </a:pPr>
              <a:t>9/18/2024</a:t>
            </a:fld>
            <a:endParaRPr lang="en-US" dirty="0"/>
          </a:p>
        </p:txBody>
      </p:sp>
      <p:sp>
        <p:nvSpPr>
          <p:cNvPr id="6" name="Footer Placeholder 4">
            <a:extLst>
              <a:ext uri="{FF2B5EF4-FFF2-40B4-BE49-F238E27FC236}">
                <a16:creationId xmlns:a16="http://schemas.microsoft.com/office/drawing/2014/main" id="{8508E488-628C-F742-A887-3034C557DE68}"/>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90BFABF9-B662-D843-9EA6-BA58DF49396A}"/>
              </a:ext>
            </a:extLst>
          </p:cNvPr>
          <p:cNvSpPr>
            <a:spLocks noGrp="1"/>
          </p:cNvSpPr>
          <p:nvPr>
            <p:ph type="sldNum" sz="quarter" idx="12"/>
          </p:nvPr>
        </p:nvSpPr>
        <p:spPr/>
        <p:txBody>
          <a:bodyPr/>
          <a:lstStyle>
            <a:lvl1pPr>
              <a:defRPr/>
            </a:lvl1pPr>
          </a:lstStyle>
          <a:p>
            <a:fld id="{B917574E-596D-2742-9B91-66B20BB58D8D}" type="slidenum">
              <a:rPr lang="en-US" altLang="en-US"/>
              <a:pPr/>
              <a:t>‹#›</a:t>
            </a:fld>
            <a:endParaRPr lang="en-US" altLang="en-US" dirty="0"/>
          </a:p>
        </p:txBody>
      </p:sp>
    </p:spTree>
    <p:extLst>
      <p:ext uri="{BB962C8B-B14F-4D97-AF65-F5344CB8AC3E}">
        <p14:creationId xmlns:p14="http://schemas.microsoft.com/office/powerpoint/2010/main" val="2653215803"/>
      </p:ext>
    </p:extLst>
  </p:cSld>
  <p:clrMapOvr>
    <a:masterClrMapping/>
  </p:clrMapOvr>
  <p:transition>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ABAA0C0-3F61-4F44-AB7A-21D853AF8152}"/>
              </a:ext>
            </a:extLst>
          </p:cNvPr>
          <p:cNvSpPr>
            <a:spLocks noGrp="1"/>
          </p:cNvSpPr>
          <p:nvPr>
            <p:ph type="dt" sz="half" idx="10"/>
          </p:nvPr>
        </p:nvSpPr>
        <p:spPr/>
        <p:txBody>
          <a:bodyPr/>
          <a:lstStyle>
            <a:lvl1pPr>
              <a:defRPr/>
            </a:lvl1pPr>
          </a:lstStyle>
          <a:p>
            <a:pPr>
              <a:defRPr/>
            </a:pPr>
            <a:fld id="{7721F971-A041-384E-84AC-3BB300BCF2CC}" type="datetimeFigureOut">
              <a:rPr lang="en-US"/>
              <a:pPr>
                <a:defRPr/>
              </a:pPr>
              <a:t>9/18/2024</a:t>
            </a:fld>
            <a:endParaRPr lang="en-US" dirty="0"/>
          </a:p>
        </p:txBody>
      </p:sp>
      <p:sp>
        <p:nvSpPr>
          <p:cNvPr id="8" name="Footer Placeholder 4">
            <a:extLst>
              <a:ext uri="{FF2B5EF4-FFF2-40B4-BE49-F238E27FC236}">
                <a16:creationId xmlns:a16="http://schemas.microsoft.com/office/drawing/2014/main" id="{D4B08F1B-6EA1-DE41-984F-F24C4889B349}"/>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3E529699-635D-4942-A318-22258E057B8B}"/>
              </a:ext>
            </a:extLst>
          </p:cNvPr>
          <p:cNvSpPr>
            <a:spLocks noGrp="1"/>
          </p:cNvSpPr>
          <p:nvPr>
            <p:ph type="sldNum" sz="quarter" idx="12"/>
          </p:nvPr>
        </p:nvSpPr>
        <p:spPr/>
        <p:txBody>
          <a:bodyPr/>
          <a:lstStyle>
            <a:lvl1pPr>
              <a:defRPr/>
            </a:lvl1pPr>
          </a:lstStyle>
          <a:p>
            <a:fld id="{5B81C848-673B-5F45-BC8D-008D789F65F2}" type="slidenum">
              <a:rPr lang="en-US" altLang="en-US"/>
              <a:pPr/>
              <a:t>‹#›</a:t>
            </a:fld>
            <a:endParaRPr lang="en-US" altLang="en-US" dirty="0"/>
          </a:p>
        </p:txBody>
      </p:sp>
    </p:spTree>
    <p:extLst>
      <p:ext uri="{BB962C8B-B14F-4D97-AF65-F5344CB8AC3E}">
        <p14:creationId xmlns:p14="http://schemas.microsoft.com/office/powerpoint/2010/main" val="155573117"/>
      </p:ext>
    </p:extLst>
  </p:cSld>
  <p:clrMapOvr>
    <a:masterClrMapping/>
  </p:clrMapOvr>
  <p:transition>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1B61191A-48A2-124A-8563-F348489E2298}"/>
              </a:ext>
            </a:extLst>
          </p:cNvPr>
          <p:cNvSpPr>
            <a:spLocks noGrp="1"/>
          </p:cNvSpPr>
          <p:nvPr>
            <p:ph type="dt" sz="half" idx="10"/>
          </p:nvPr>
        </p:nvSpPr>
        <p:spPr/>
        <p:txBody>
          <a:bodyPr/>
          <a:lstStyle>
            <a:lvl1pPr>
              <a:defRPr/>
            </a:lvl1pPr>
          </a:lstStyle>
          <a:p>
            <a:pPr>
              <a:defRPr/>
            </a:pPr>
            <a:fld id="{A20A6532-9FA8-124A-B8C0-4E4ADECE7668}" type="datetimeFigureOut">
              <a:rPr lang="en-US"/>
              <a:pPr>
                <a:defRPr/>
              </a:pPr>
              <a:t>9/18/2024</a:t>
            </a:fld>
            <a:endParaRPr lang="en-US" dirty="0"/>
          </a:p>
        </p:txBody>
      </p:sp>
      <p:sp>
        <p:nvSpPr>
          <p:cNvPr id="4" name="Footer Placeholder 4">
            <a:extLst>
              <a:ext uri="{FF2B5EF4-FFF2-40B4-BE49-F238E27FC236}">
                <a16:creationId xmlns:a16="http://schemas.microsoft.com/office/drawing/2014/main" id="{E2015FA1-067D-A649-BDA6-BFC765F486B7}"/>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AE81DFCC-5C66-924A-B80D-25EE2EFB3EE5}"/>
              </a:ext>
            </a:extLst>
          </p:cNvPr>
          <p:cNvSpPr>
            <a:spLocks noGrp="1"/>
          </p:cNvSpPr>
          <p:nvPr>
            <p:ph type="sldNum" sz="quarter" idx="12"/>
          </p:nvPr>
        </p:nvSpPr>
        <p:spPr/>
        <p:txBody>
          <a:bodyPr/>
          <a:lstStyle>
            <a:lvl1pPr>
              <a:defRPr/>
            </a:lvl1pPr>
          </a:lstStyle>
          <a:p>
            <a:fld id="{2375EC94-3694-ED4C-98B7-DD4EC1978D4F}" type="slidenum">
              <a:rPr lang="en-US" altLang="en-US"/>
              <a:pPr/>
              <a:t>‹#›</a:t>
            </a:fld>
            <a:endParaRPr lang="en-US" altLang="en-US" dirty="0"/>
          </a:p>
        </p:txBody>
      </p:sp>
    </p:spTree>
    <p:extLst>
      <p:ext uri="{BB962C8B-B14F-4D97-AF65-F5344CB8AC3E}">
        <p14:creationId xmlns:p14="http://schemas.microsoft.com/office/powerpoint/2010/main" val="1693993669"/>
      </p:ext>
    </p:extLst>
  </p:cSld>
  <p:clrMapOvr>
    <a:masterClrMapping/>
  </p:clrMapOvr>
  <p:transition>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21C7296-550F-814B-A49E-2CBD3C63AEF0}"/>
              </a:ext>
            </a:extLst>
          </p:cNvPr>
          <p:cNvSpPr>
            <a:spLocks noGrp="1"/>
          </p:cNvSpPr>
          <p:nvPr>
            <p:ph type="dt" sz="half" idx="10"/>
          </p:nvPr>
        </p:nvSpPr>
        <p:spPr/>
        <p:txBody>
          <a:bodyPr/>
          <a:lstStyle>
            <a:lvl1pPr>
              <a:defRPr/>
            </a:lvl1pPr>
          </a:lstStyle>
          <a:p>
            <a:pPr>
              <a:defRPr/>
            </a:pPr>
            <a:fld id="{A422E750-D3A8-1042-9737-605B9AC6FC24}" type="datetimeFigureOut">
              <a:rPr lang="en-US"/>
              <a:pPr>
                <a:defRPr/>
              </a:pPr>
              <a:t>9/18/2024</a:t>
            </a:fld>
            <a:endParaRPr lang="en-US" dirty="0"/>
          </a:p>
        </p:txBody>
      </p:sp>
      <p:sp>
        <p:nvSpPr>
          <p:cNvPr id="3" name="Footer Placeholder 4">
            <a:extLst>
              <a:ext uri="{FF2B5EF4-FFF2-40B4-BE49-F238E27FC236}">
                <a16:creationId xmlns:a16="http://schemas.microsoft.com/office/drawing/2014/main" id="{C5B3C2FC-8D91-2247-BBA2-D6ABF4557169}"/>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BA29B99E-9C31-FA46-9CBE-322C8171D92D}"/>
              </a:ext>
            </a:extLst>
          </p:cNvPr>
          <p:cNvSpPr>
            <a:spLocks noGrp="1"/>
          </p:cNvSpPr>
          <p:nvPr>
            <p:ph type="sldNum" sz="quarter" idx="12"/>
          </p:nvPr>
        </p:nvSpPr>
        <p:spPr/>
        <p:txBody>
          <a:bodyPr/>
          <a:lstStyle>
            <a:lvl1pPr>
              <a:defRPr/>
            </a:lvl1pPr>
          </a:lstStyle>
          <a:p>
            <a:fld id="{45B0DE0D-010F-E243-A41D-6EF3369C391F}" type="slidenum">
              <a:rPr lang="en-US" altLang="en-US"/>
              <a:pPr/>
              <a:t>‹#›</a:t>
            </a:fld>
            <a:endParaRPr lang="en-US" altLang="en-US" dirty="0"/>
          </a:p>
        </p:txBody>
      </p:sp>
    </p:spTree>
    <p:extLst>
      <p:ext uri="{BB962C8B-B14F-4D97-AF65-F5344CB8AC3E}">
        <p14:creationId xmlns:p14="http://schemas.microsoft.com/office/powerpoint/2010/main" val="3160915063"/>
      </p:ext>
    </p:extLst>
  </p:cSld>
  <p:clrMapOvr>
    <a:masterClrMapping/>
  </p:clrMapOvr>
  <p:transition>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C61AA87-7F28-4A49-B58A-A0C550080C30}"/>
              </a:ext>
            </a:extLst>
          </p:cNvPr>
          <p:cNvSpPr>
            <a:spLocks noGrp="1"/>
          </p:cNvSpPr>
          <p:nvPr>
            <p:ph type="dt" sz="half" idx="10"/>
          </p:nvPr>
        </p:nvSpPr>
        <p:spPr/>
        <p:txBody>
          <a:bodyPr/>
          <a:lstStyle>
            <a:lvl1pPr>
              <a:defRPr/>
            </a:lvl1pPr>
          </a:lstStyle>
          <a:p>
            <a:pPr>
              <a:defRPr/>
            </a:pPr>
            <a:fld id="{72F13C4C-EEB1-0543-A3AE-5B21BF749277}" type="datetimeFigureOut">
              <a:rPr lang="en-US"/>
              <a:pPr>
                <a:defRPr/>
              </a:pPr>
              <a:t>9/18/2024</a:t>
            </a:fld>
            <a:endParaRPr lang="en-US" dirty="0"/>
          </a:p>
        </p:txBody>
      </p:sp>
      <p:sp>
        <p:nvSpPr>
          <p:cNvPr id="6" name="Footer Placeholder 4">
            <a:extLst>
              <a:ext uri="{FF2B5EF4-FFF2-40B4-BE49-F238E27FC236}">
                <a16:creationId xmlns:a16="http://schemas.microsoft.com/office/drawing/2014/main" id="{59F1EC57-9D73-6442-A362-D056518D8964}"/>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141E3E9B-E6E3-BC40-8718-CFCA475EF08A}"/>
              </a:ext>
            </a:extLst>
          </p:cNvPr>
          <p:cNvSpPr>
            <a:spLocks noGrp="1"/>
          </p:cNvSpPr>
          <p:nvPr>
            <p:ph type="sldNum" sz="quarter" idx="12"/>
          </p:nvPr>
        </p:nvSpPr>
        <p:spPr/>
        <p:txBody>
          <a:bodyPr/>
          <a:lstStyle>
            <a:lvl1pPr>
              <a:defRPr/>
            </a:lvl1pPr>
          </a:lstStyle>
          <a:p>
            <a:fld id="{502D694A-6E3A-FC46-B480-A1CBF266E85D}" type="slidenum">
              <a:rPr lang="en-US" altLang="en-US"/>
              <a:pPr/>
              <a:t>‹#›</a:t>
            </a:fld>
            <a:endParaRPr lang="en-US" altLang="en-US" dirty="0"/>
          </a:p>
        </p:txBody>
      </p:sp>
    </p:spTree>
    <p:extLst>
      <p:ext uri="{BB962C8B-B14F-4D97-AF65-F5344CB8AC3E}">
        <p14:creationId xmlns:p14="http://schemas.microsoft.com/office/powerpoint/2010/main" val="2730174107"/>
      </p:ext>
    </p:extLst>
  </p:cSld>
  <p:clrMapOvr>
    <a:masterClrMapping/>
  </p:clrMapOvr>
  <p:transition>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2DA9567-E0E9-A74E-A2AA-C3DD4237B220}"/>
              </a:ext>
            </a:extLst>
          </p:cNvPr>
          <p:cNvSpPr>
            <a:spLocks noGrp="1"/>
          </p:cNvSpPr>
          <p:nvPr>
            <p:ph type="dt" sz="half" idx="10"/>
          </p:nvPr>
        </p:nvSpPr>
        <p:spPr/>
        <p:txBody>
          <a:bodyPr/>
          <a:lstStyle>
            <a:lvl1pPr>
              <a:defRPr/>
            </a:lvl1pPr>
          </a:lstStyle>
          <a:p>
            <a:pPr>
              <a:defRPr/>
            </a:pPr>
            <a:fld id="{EE4ED83A-B644-2B47-A840-4DA8369017FB}" type="datetimeFigureOut">
              <a:rPr lang="en-US"/>
              <a:pPr>
                <a:defRPr/>
              </a:pPr>
              <a:t>9/18/2024</a:t>
            </a:fld>
            <a:endParaRPr lang="en-US" dirty="0"/>
          </a:p>
        </p:txBody>
      </p:sp>
      <p:sp>
        <p:nvSpPr>
          <p:cNvPr id="6" name="Footer Placeholder 4">
            <a:extLst>
              <a:ext uri="{FF2B5EF4-FFF2-40B4-BE49-F238E27FC236}">
                <a16:creationId xmlns:a16="http://schemas.microsoft.com/office/drawing/2014/main" id="{50FB791B-ED0A-2D44-B8BA-B104F27B4C2A}"/>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4065E11F-6F88-104C-9916-032A8C644F3B}"/>
              </a:ext>
            </a:extLst>
          </p:cNvPr>
          <p:cNvSpPr>
            <a:spLocks noGrp="1"/>
          </p:cNvSpPr>
          <p:nvPr>
            <p:ph type="sldNum" sz="quarter" idx="12"/>
          </p:nvPr>
        </p:nvSpPr>
        <p:spPr/>
        <p:txBody>
          <a:bodyPr/>
          <a:lstStyle>
            <a:lvl1pPr>
              <a:defRPr/>
            </a:lvl1pPr>
          </a:lstStyle>
          <a:p>
            <a:fld id="{D12940FF-A75C-BF48-B27D-2F3F7EB8D004}" type="slidenum">
              <a:rPr lang="en-US" altLang="en-US"/>
              <a:pPr/>
              <a:t>‹#›</a:t>
            </a:fld>
            <a:endParaRPr lang="en-US" altLang="en-US" dirty="0"/>
          </a:p>
        </p:txBody>
      </p:sp>
    </p:spTree>
    <p:extLst>
      <p:ext uri="{BB962C8B-B14F-4D97-AF65-F5344CB8AC3E}">
        <p14:creationId xmlns:p14="http://schemas.microsoft.com/office/powerpoint/2010/main" val="3563425598"/>
      </p:ext>
    </p:extLst>
  </p:cSld>
  <p:clrMapOvr>
    <a:masterClrMapping/>
  </p:clrMapOvr>
  <p:transition>
    <p:cu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71B283F-C6EB-F24D-BB72-3BA36FF572BA}"/>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5BA7890-9AB7-CD46-92B0-E2B6C50563DD}"/>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843E67D-7481-1B41-BC12-F1A222B1CB05}"/>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B02F46DE-96CE-B149-B25D-D8ED4B14E225}" type="datetimeFigureOut">
              <a:rPr lang="en-US"/>
              <a:pPr>
                <a:defRPr/>
              </a:pPr>
              <a:t>9/18/2024</a:t>
            </a:fld>
            <a:endParaRPr lang="en-US" dirty="0"/>
          </a:p>
        </p:txBody>
      </p:sp>
      <p:sp>
        <p:nvSpPr>
          <p:cNvPr id="5" name="Footer Placeholder 4">
            <a:extLst>
              <a:ext uri="{FF2B5EF4-FFF2-40B4-BE49-F238E27FC236}">
                <a16:creationId xmlns:a16="http://schemas.microsoft.com/office/drawing/2014/main" id="{CA58A21E-762B-3A45-B300-50C65D56625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dirty="0"/>
          </a:p>
        </p:txBody>
      </p:sp>
      <p:sp>
        <p:nvSpPr>
          <p:cNvPr id="6" name="Slide Number Placeholder 5">
            <a:extLst>
              <a:ext uri="{FF2B5EF4-FFF2-40B4-BE49-F238E27FC236}">
                <a16:creationId xmlns:a16="http://schemas.microsoft.com/office/drawing/2014/main" id="{483377BC-7C9D-F24C-A838-3BD040100B4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4789B61E-4609-B34E-A6C8-0956F5FE0586}"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cut/>
  </p:transition>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Book Antiqua" pitchFamily="18" charset="0"/>
          <a:ea typeface="MS PGothic" pitchFamily="34" charset="-128"/>
        </a:defRPr>
      </a:lvl2pPr>
      <a:lvl3pPr algn="ctr" defTabSz="457200" rtl="0" eaLnBrk="0" fontAlgn="base" hangingPunct="0">
        <a:spcBef>
          <a:spcPct val="0"/>
        </a:spcBef>
        <a:spcAft>
          <a:spcPct val="0"/>
        </a:spcAft>
        <a:defRPr sz="4400">
          <a:solidFill>
            <a:schemeClr val="tx1"/>
          </a:solidFill>
          <a:latin typeface="Book Antiqua" pitchFamily="18" charset="0"/>
          <a:ea typeface="MS PGothic" pitchFamily="34" charset="-128"/>
        </a:defRPr>
      </a:lvl3pPr>
      <a:lvl4pPr algn="ctr" defTabSz="457200" rtl="0" eaLnBrk="0" fontAlgn="base" hangingPunct="0">
        <a:spcBef>
          <a:spcPct val="0"/>
        </a:spcBef>
        <a:spcAft>
          <a:spcPct val="0"/>
        </a:spcAft>
        <a:defRPr sz="4400">
          <a:solidFill>
            <a:schemeClr val="tx1"/>
          </a:solidFill>
          <a:latin typeface="Book Antiqua" pitchFamily="18" charset="0"/>
          <a:ea typeface="MS PGothic" pitchFamily="34" charset="-128"/>
        </a:defRPr>
      </a:lvl4pPr>
      <a:lvl5pPr algn="ctr" defTabSz="457200" rtl="0" eaLnBrk="0" fontAlgn="base" hangingPunct="0">
        <a:spcBef>
          <a:spcPct val="0"/>
        </a:spcBef>
        <a:spcAft>
          <a:spcPct val="0"/>
        </a:spcAft>
        <a:defRPr sz="4400">
          <a:solidFill>
            <a:schemeClr val="tx1"/>
          </a:solidFill>
          <a:latin typeface="Book Antiqua" pitchFamily="18" charset="0"/>
          <a:ea typeface="MS PGothic" pitchFamily="34" charset="-128"/>
        </a:defRPr>
      </a:lvl5pPr>
      <a:lvl6pPr marL="457200" algn="ctr" defTabSz="457200" rtl="0" fontAlgn="base">
        <a:spcBef>
          <a:spcPct val="0"/>
        </a:spcBef>
        <a:spcAft>
          <a:spcPct val="0"/>
        </a:spcAft>
        <a:defRPr sz="4400">
          <a:solidFill>
            <a:schemeClr val="tx1"/>
          </a:solidFill>
          <a:latin typeface="Book Antiqua" pitchFamily="18" charset="0"/>
          <a:ea typeface="MS PGothic" pitchFamily="34" charset="-128"/>
        </a:defRPr>
      </a:lvl6pPr>
      <a:lvl7pPr marL="914400" algn="ctr" defTabSz="457200" rtl="0" fontAlgn="base">
        <a:spcBef>
          <a:spcPct val="0"/>
        </a:spcBef>
        <a:spcAft>
          <a:spcPct val="0"/>
        </a:spcAft>
        <a:defRPr sz="4400">
          <a:solidFill>
            <a:schemeClr val="tx1"/>
          </a:solidFill>
          <a:latin typeface="Book Antiqua" pitchFamily="18" charset="0"/>
          <a:ea typeface="MS PGothic" pitchFamily="34" charset="-128"/>
        </a:defRPr>
      </a:lvl7pPr>
      <a:lvl8pPr marL="1371600" algn="ctr" defTabSz="457200" rtl="0" fontAlgn="base">
        <a:spcBef>
          <a:spcPct val="0"/>
        </a:spcBef>
        <a:spcAft>
          <a:spcPct val="0"/>
        </a:spcAft>
        <a:defRPr sz="4400">
          <a:solidFill>
            <a:schemeClr val="tx1"/>
          </a:solidFill>
          <a:latin typeface="Book Antiqua" pitchFamily="18" charset="0"/>
          <a:ea typeface="MS PGothic" pitchFamily="34" charset="-128"/>
        </a:defRPr>
      </a:lvl8pPr>
      <a:lvl9pPr marL="1828800" algn="ctr" defTabSz="457200" rtl="0" fontAlgn="base">
        <a:spcBef>
          <a:spcPct val="0"/>
        </a:spcBef>
        <a:spcAft>
          <a:spcPct val="0"/>
        </a:spcAft>
        <a:defRPr sz="4400">
          <a:solidFill>
            <a:schemeClr val="tx1"/>
          </a:solidFill>
          <a:latin typeface="Book Antiqua" pitchFamily="18" charset="0"/>
          <a:ea typeface="MS PGothic"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hyperlink" Target="https://owl.purdue.edu/owl/research_and_citation/apa7_style/apa_formatting_and_style_guide/general_format.html"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1.xml.rels><?xml version="1.0" encoding="UTF-8" standalone="yes"?>
<Relationships xmlns="http://schemas.openxmlformats.org/package/2006/relationships"><Relationship Id="rId3" Type="http://schemas.openxmlformats.org/officeDocument/2006/relationships/hyperlink" Target="http://owl.english.purdue.edu/" TargetMode="External"/><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hyperlink" Target="http://www.apastyle.org/"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Group 5">
            <a:extLst>
              <a:ext uri="{FF2B5EF4-FFF2-40B4-BE49-F238E27FC236}">
                <a16:creationId xmlns:a16="http://schemas.microsoft.com/office/drawing/2014/main" id="{0B5CD3BB-849C-6D4B-8920-E51BA487E91A}"/>
              </a:ext>
            </a:extLst>
          </p:cNvPr>
          <p:cNvGrpSpPr>
            <a:grpSpLocks/>
          </p:cNvGrpSpPr>
          <p:nvPr/>
        </p:nvGrpSpPr>
        <p:grpSpPr bwMode="auto">
          <a:xfrm>
            <a:off x="0" y="3278188"/>
            <a:ext cx="9144000" cy="2762250"/>
            <a:chOff x="0" y="2220850"/>
            <a:chExt cx="9144000" cy="2762588"/>
          </a:xfrm>
        </p:grpSpPr>
        <p:sp>
          <p:nvSpPr>
            <p:cNvPr id="5" name="Rectangle 4">
              <a:extLst>
                <a:ext uri="{FF2B5EF4-FFF2-40B4-BE49-F238E27FC236}">
                  <a16:creationId xmlns:a16="http://schemas.microsoft.com/office/drawing/2014/main" id="{54F0E84C-F3E3-8B41-80CA-BE157D630685}"/>
                </a:ext>
              </a:extLst>
            </p:cNvPr>
            <p:cNvSpPr>
              <a:spLocks noChangeArrowheads="1"/>
            </p:cNvSpPr>
            <p:nvPr/>
          </p:nvSpPr>
          <p:spPr bwMode="auto">
            <a:xfrm>
              <a:off x="0" y="3194106"/>
              <a:ext cx="9144000" cy="1187595"/>
            </a:xfrm>
            <a:prstGeom prst="rect">
              <a:avLst/>
            </a:prstGeom>
            <a:solidFill>
              <a:srgbClr val="F28B16"/>
            </a:solidFill>
            <a:ln w="9525">
              <a:solidFill>
                <a:srgbClr val="9FD62E"/>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pic>
          <p:nvPicPr>
            <p:cNvPr id="2054" name="Picture 3" descr="High-Rez-OWL-Logo.png">
              <a:extLst>
                <a:ext uri="{FF2B5EF4-FFF2-40B4-BE49-F238E27FC236}">
                  <a16:creationId xmlns:a16="http://schemas.microsoft.com/office/drawing/2014/main" id="{60E24DFE-68D2-B84F-888A-586B622B58D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a:extLst>
              <a:ext uri="{FF2B5EF4-FFF2-40B4-BE49-F238E27FC236}">
                <a16:creationId xmlns:a16="http://schemas.microsoft.com/office/drawing/2014/main" id="{FD7F060A-A3F9-1749-94C9-0BC86B1BEDE4}"/>
              </a:ext>
            </a:extLst>
          </p:cNvPr>
          <p:cNvSpPr txBox="1"/>
          <p:nvPr/>
        </p:nvSpPr>
        <p:spPr>
          <a:xfrm>
            <a:off x="0" y="1479550"/>
            <a:ext cx="9144000" cy="646113"/>
          </a:xfrm>
          <a:prstGeom prst="rect">
            <a:avLst/>
          </a:prstGeom>
          <a:noFill/>
        </p:spPr>
        <p:txBody>
          <a:bodyPr>
            <a:spAutoFit/>
          </a:bodyPr>
          <a:lstStyle/>
          <a:p>
            <a:pPr fontAlgn="auto">
              <a:spcBef>
                <a:spcPts val="0"/>
              </a:spcBef>
              <a:spcAft>
                <a:spcPts val="0"/>
              </a:spcAft>
              <a:defRPr/>
            </a:pPr>
            <a:r>
              <a:rPr lang="en-US" altLang="en-US" sz="3600" dirty="0">
                <a:latin typeface="+mn-lt"/>
                <a:ea typeface="+mn-ea"/>
              </a:rPr>
              <a:t>APA Formatting and Style Guide</a:t>
            </a:r>
            <a:endParaRPr lang="en-US" sz="3600" spc="-100" dirty="0">
              <a:latin typeface="Book Antiqua"/>
              <a:ea typeface="+mn-ea"/>
              <a:cs typeface="Book Antiqua"/>
            </a:endParaRPr>
          </a:p>
        </p:txBody>
      </p:sp>
      <p:sp>
        <p:nvSpPr>
          <p:cNvPr id="2052" name="TextBox 1">
            <a:extLst>
              <a:ext uri="{FF2B5EF4-FFF2-40B4-BE49-F238E27FC236}">
                <a16:creationId xmlns:a16="http://schemas.microsoft.com/office/drawing/2014/main" id="{C84F2B44-1C8F-BA4C-9D85-67ACBA909599}"/>
              </a:ext>
            </a:extLst>
          </p:cNvPr>
          <p:cNvSpPr txBox="1">
            <a:spLocks noChangeArrowheads="1"/>
          </p:cNvSpPr>
          <p:nvPr/>
        </p:nvSpPr>
        <p:spPr bwMode="auto">
          <a:xfrm>
            <a:off x="2038350" y="6291263"/>
            <a:ext cx="5489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1400" dirty="0"/>
              <a:t>Purdue OWL staff</a:t>
            </a:r>
          </a:p>
          <a:p>
            <a:pPr eaLnBrk="1" hangingPunct="1"/>
            <a:r>
              <a:rPr lang="en-US" altLang="en-US" sz="1400" dirty="0"/>
              <a:t>Brought to you in cooperation with the Purdue Online Writing Lab</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a:extLst>
              <a:ext uri="{FF2B5EF4-FFF2-40B4-BE49-F238E27FC236}">
                <a16:creationId xmlns:a16="http://schemas.microsoft.com/office/drawing/2014/main" id="{3F439582-378D-C446-81A7-ABADBF33F7CA}"/>
              </a:ext>
            </a:extLst>
          </p:cNvPr>
          <p:cNvSpPr txBox="1">
            <a:spLocks noChangeArrowheads="1"/>
          </p:cNvSpPr>
          <p:nvPr/>
        </p:nvSpPr>
        <p:spPr bwMode="auto">
          <a:xfrm>
            <a:off x="393700" y="1522413"/>
            <a:ext cx="8408988" cy="4037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400" b="1" dirty="0">
                <a:latin typeface="Optima" panose="02000503060000020004" pitchFamily="2" charset="0"/>
              </a:rPr>
              <a:t>Your essay should:</a:t>
            </a:r>
          </a:p>
          <a:p>
            <a:pPr lvl="1" eaLnBrk="1" hangingPunct="1">
              <a:spcBef>
                <a:spcPts val="1000"/>
              </a:spcBef>
              <a:buFont typeface="Arial" panose="020B0604020202020204" pitchFamily="34" charset="0"/>
              <a:buChar char="•"/>
            </a:pPr>
            <a:r>
              <a:rPr lang="en-US" altLang="en-US" sz="2400" dirty="0">
                <a:latin typeface="Optima" panose="02000503060000020004" pitchFamily="2" charset="0"/>
                <a:cs typeface="Arial" panose="020B0604020202020204" pitchFamily="34" charset="0"/>
              </a:rPr>
              <a:t> Be typed</a:t>
            </a:r>
          </a:p>
          <a:p>
            <a:pPr lvl="1" eaLnBrk="1" hangingPunct="1">
              <a:spcBef>
                <a:spcPts val="1000"/>
              </a:spcBef>
              <a:buFont typeface="Arial" panose="020B0604020202020204" pitchFamily="34" charset="0"/>
              <a:buChar char="•"/>
            </a:pPr>
            <a:r>
              <a:rPr lang="en-US" altLang="en-US" sz="2400" dirty="0">
                <a:latin typeface="Optima" panose="02000503060000020004" pitchFamily="2" charset="0"/>
                <a:cs typeface="Arial" panose="020B0604020202020204" pitchFamily="34" charset="0"/>
              </a:rPr>
              <a:t> Double-spaced</a:t>
            </a:r>
          </a:p>
          <a:p>
            <a:pPr lvl="1" eaLnBrk="1" hangingPunct="1">
              <a:spcBef>
                <a:spcPts val="1000"/>
              </a:spcBef>
              <a:buFont typeface="Arial" panose="020B0604020202020204" pitchFamily="34" charset="0"/>
              <a:buChar char="•"/>
            </a:pPr>
            <a:r>
              <a:rPr lang="en-US" altLang="en-US" sz="2400" dirty="0">
                <a:latin typeface="Optima" panose="02000503060000020004" pitchFamily="2" charset="0"/>
                <a:cs typeface="Arial" panose="020B0604020202020204" pitchFamily="34" charset="0"/>
              </a:rPr>
              <a:t> Have 1” margins</a:t>
            </a:r>
          </a:p>
          <a:p>
            <a:pPr lvl="1" eaLnBrk="1" hangingPunct="1">
              <a:spcBef>
                <a:spcPts val="1000"/>
              </a:spcBef>
              <a:buFont typeface="Arial" panose="020B0604020202020204" pitchFamily="34" charset="0"/>
              <a:buChar char="•"/>
            </a:pPr>
            <a:r>
              <a:rPr lang="en-US" altLang="en-US" sz="2400" dirty="0">
                <a:latin typeface="Optima" panose="02000503060000020004" pitchFamily="2" charset="0"/>
                <a:cs typeface="Arial" panose="020B0604020202020204" pitchFamily="34" charset="0"/>
              </a:rPr>
              <a:t> Use 10-12pt. Standard font (ex. Times New Roman)</a:t>
            </a:r>
          </a:p>
          <a:p>
            <a:pPr lvl="1" eaLnBrk="1" hangingPunct="1">
              <a:spcBef>
                <a:spcPts val="1000"/>
              </a:spcBef>
              <a:buFont typeface="Arial" panose="020B0604020202020204" pitchFamily="34" charset="0"/>
              <a:buChar char="•"/>
            </a:pPr>
            <a:r>
              <a:rPr lang="en-US" altLang="en-US" sz="2400" dirty="0">
                <a:latin typeface="Optima" panose="02000503060000020004" pitchFamily="2" charset="0"/>
                <a:cs typeface="Arial" panose="020B0604020202020204" pitchFamily="34" charset="0"/>
              </a:rPr>
              <a:t> Be printed on standard-sized paper (8.5</a:t>
            </a:r>
            <a:r>
              <a:rPr lang="en-US" altLang="ja-JP" sz="2400" dirty="0">
                <a:latin typeface="Optima" panose="02000503060000020004" pitchFamily="2" charset="0"/>
                <a:ea typeface="MS Mincho" panose="02020609040205080304" pitchFamily="49" charset="-128"/>
              </a:rPr>
              <a:t>”</a:t>
            </a:r>
            <a:r>
              <a:rPr lang="en-US" altLang="ja-JP" sz="2400" dirty="0">
                <a:latin typeface="Optima" panose="02000503060000020004" pitchFamily="2" charset="0"/>
                <a:ea typeface="MS Mincho" panose="02020609040205080304" pitchFamily="49" charset="-128"/>
                <a:cs typeface="Arial" panose="020B0604020202020204" pitchFamily="34" charset="0"/>
              </a:rPr>
              <a:t>x 11</a:t>
            </a:r>
            <a:r>
              <a:rPr lang="en-US" altLang="ja-JP" sz="2400" dirty="0">
                <a:latin typeface="Optima" panose="02000503060000020004" pitchFamily="2" charset="0"/>
                <a:ea typeface="MS Mincho" panose="02020609040205080304" pitchFamily="49" charset="-128"/>
              </a:rPr>
              <a:t>”)</a:t>
            </a:r>
          </a:p>
          <a:p>
            <a:pPr lvl="1" eaLnBrk="1" hangingPunct="1">
              <a:spcBef>
                <a:spcPts val="1000"/>
              </a:spcBef>
              <a:buFont typeface="Arial" panose="020B0604020202020204" pitchFamily="34" charset="0"/>
              <a:buChar char="•"/>
            </a:pPr>
            <a:endParaRPr lang="en-US" altLang="en-US" sz="2400" dirty="0">
              <a:latin typeface="Optima" panose="02000503060000020004" pitchFamily="2" charset="0"/>
              <a:ea typeface="MS Mincho" panose="02020609040205080304" pitchFamily="49" charset="-128"/>
            </a:endParaRPr>
          </a:p>
          <a:p>
            <a:pPr lvl="1" eaLnBrk="1" hangingPunct="1">
              <a:spcBef>
                <a:spcPts val="1000"/>
              </a:spcBef>
              <a:buFont typeface="Arial" panose="020B0604020202020204" pitchFamily="34" charset="0"/>
              <a:buChar char="•"/>
            </a:pPr>
            <a:endParaRPr lang="en-US" altLang="en-US" sz="1200" dirty="0">
              <a:latin typeface="Optima" panose="02000503060000020004" pitchFamily="2" charset="0"/>
              <a:cs typeface="Arial" panose="020B0604020202020204" pitchFamily="34" charset="0"/>
            </a:endParaRPr>
          </a:p>
          <a:p>
            <a:pPr eaLnBrk="1" hangingPunct="1"/>
            <a:endParaRPr lang="en-US" altLang="en-US" dirty="0">
              <a:latin typeface="Optima" panose="02000503060000020004" pitchFamily="2" charset="0"/>
              <a:cs typeface="Arial" panose="020B0604020202020204" pitchFamily="34" charset="0"/>
            </a:endParaRPr>
          </a:p>
        </p:txBody>
      </p:sp>
      <p:grpSp>
        <p:nvGrpSpPr>
          <p:cNvPr id="9219" name="Group 7">
            <a:extLst>
              <a:ext uri="{FF2B5EF4-FFF2-40B4-BE49-F238E27FC236}">
                <a16:creationId xmlns:a16="http://schemas.microsoft.com/office/drawing/2014/main" id="{EE174448-F3D7-AC4E-85DB-D0F180712F35}"/>
              </a:ext>
            </a:extLst>
          </p:cNvPr>
          <p:cNvGrpSpPr>
            <a:grpSpLocks/>
          </p:cNvGrpSpPr>
          <p:nvPr/>
        </p:nvGrpSpPr>
        <p:grpSpPr bwMode="auto">
          <a:xfrm>
            <a:off x="4235450" y="215900"/>
            <a:ext cx="4911725" cy="1276350"/>
            <a:chOff x="4235019" y="215386"/>
            <a:chExt cx="4912185" cy="1277461"/>
          </a:xfrm>
        </p:grpSpPr>
        <p:grpSp>
          <p:nvGrpSpPr>
            <p:cNvPr id="9220" name="Group 5">
              <a:extLst>
                <a:ext uri="{FF2B5EF4-FFF2-40B4-BE49-F238E27FC236}">
                  <a16:creationId xmlns:a16="http://schemas.microsoft.com/office/drawing/2014/main" id="{F86AFFD6-9240-1744-BE9F-53ADA4E1D8F7}"/>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4717190D-F4FF-BC4D-959B-0B9DB8EACE1C}"/>
                  </a:ext>
                </a:extLst>
              </p:cNvPr>
              <p:cNvSpPr/>
              <p:nvPr/>
            </p:nvSpPr>
            <p:spPr>
              <a:xfrm>
                <a:off x="0" y="3193255"/>
                <a:ext cx="9144054"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9223" name="Picture 11" descr="High-Rez-OWL-Logo.png">
                <a:extLst>
                  <a:ext uri="{FF2B5EF4-FFF2-40B4-BE49-F238E27FC236}">
                    <a16:creationId xmlns:a16="http://schemas.microsoft.com/office/drawing/2014/main" id="{430235D6-722A-F345-AA51-8722B7276C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21" name="TextBox 2">
              <a:extLst>
                <a:ext uri="{FF2B5EF4-FFF2-40B4-BE49-F238E27FC236}">
                  <a16:creationId xmlns:a16="http://schemas.microsoft.com/office/drawing/2014/main" id="{FC8EB774-EE5E-BA44-94D7-21AF5A70CFAF}"/>
                </a:ext>
              </a:extLst>
            </p:cNvPr>
            <p:cNvSpPr txBox="1">
              <a:spLocks noChangeArrowheads="1"/>
            </p:cNvSpPr>
            <p:nvPr/>
          </p:nvSpPr>
          <p:spPr bwMode="auto">
            <a:xfrm>
              <a:off x="6564446" y="746373"/>
              <a:ext cx="25827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r" eaLnBrk="1" hangingPunct="1"/>
              <a:r>
                <a:rPr lang="en-US" altLang="en-US" sz="2000" dirty="0"/>
                <a:t>General APA Format</a:t>
              </a:r>
              <a:endParaRPr lang="en-US" altLang="en-US" dirty="0"/>
            </a:p>
          </p:txBody>
        </p:sp>
      </p:gr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a:extLst>
              <a:ext uri="{FF2B5EF4-FFF2-40B4-BE49-F238E27FC236}">
                <a16:creationId xmlns:a16="http://schemas.microsoft.com/office/drawing/2014/main" id="{E3C92923-E211-1A4E-8D53-D30148A23C9D}"/>
              </a:ext>
            </a:extLst>
          </p:cNvPr>
          <p:cNvSpPr txBox="1">
            <a:spLocks noChangeArrowheads="1"/>
          </p:cNvSpPr>
          <p:nvPr/>
        </p:nvSpPr>
        <p:spPr bwMode="auto">
          <a:xfrm>
            <a:off x="393700" y="1522413"/>
            <a:ext cx="8408988" cy="26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spcBef>
                <a:spcPts val="1000"/>
              </a:spcBef>
            </a:pPr>
            <a:r>
              <a:rPr lang="en-US" altLang="ja-JP" sz="2400" b="1" dirty="0">
                <a:latin typeface="Optima" panose="02000503060000020004" pitchFamily="2" charset="0"/>
                <a:ea typeface="MS Mincho" panose="02020609040205080304" pitchFamily="49" charset="-128"/>
                <a:cs typeface="Arial" panose="020B0604020202020204" pitchFamily="34" charset="0"/>
              </a:rPr>
              <a:t>Every page of your essay should include:</a:t>
            </a:r>
          </a:p>
          <a:p>
            <a:pPr lvl="1" eaLnBrk="1" hangingPunct="1">
              <a:spcBef>
                <a:spcPts val="1000"/>
              </a:spcBef>
              <a:buFont typeface="Arial" panose="020B0604020202020204" pitchFamily="34" charset="0"/>
              <a:buChar char="•"/>
            </a:pPr>
            <a:r>
              <a:rPr lang="en-US" altLang="en-US" sz="2400" dirty="0">
                <a:latin typeface="Optima" panose="02000503060000020004" pitchFamily="2" charset="0"/>
                <a:ea typeface="MS Mincho" panose="02020609040205080304" pitchFamily="49" charset="-128"/>
                <a:cs typeface="Arial" panose="020B0604020202020204" pitchFamily="34" charset="0"/>
              </a:rPr>
              <a:t> The page number in the upper right</a:t>
            </a:r>
          </a:p>
          <a:p>
            <a:pPr lvl="1" eaLnBrk="1" hangingPunct="1">
              <a:spcBef>
                <a:spcPts val="1000"/>
              </a:spcBef>
              <a:buFont typeface="Arial" panose="020B0604020202020204" pitchFamily="34" charset="0"/>
              <a:buChar char="•"/>
            </a:pPr>
            <a:r>
              <a:rPr lang="en-US" altLang="en-US" sz="2400" dirty="0">
                <a:solidFill>
                  <a:prstClr val="black"/>
                </a:solidFill>
                <a:latin typeface="Optima" panose="02000503060000020004" pitchFamily="2" charset="0"/>
                <a:ea typeface="MS Mincho" panose="02020609040205080304" pitchFamily="49" charset="-128"/>
                <a:cs typeface="Arial" panose="020B0604020202020204" pitchFamily="34" charset="0"/>
              </a:rPr>
              <a:t> If it is a </a:t>
            </a:r>
            <a:r>
              <a:rPr lang="en-US" altLang="en-US" sz="2400" b="1" dirty="0">
                <a:solidFill>
                  <a:prstClr val="black"/>
                </a:solidFill>
                <a:latin typeface="Optima" panose="02000503060000020004" pitchFamily="2" charset="0"/>
                <a:ea typeface="MS Mincho" panose="02020609040205080304" pitchFamily="49" charset="-128"/>
                <a:cs typeface="Arial" panose="020B0604020202020204" pitchFamily="34" charset="0"/>
              </a:rPr>
              <a:t>professional paper: </a:t>
            </a:r>
            <a:r>
              <a:rPr lang="en-US" altLang="en-US" sz="2400" dirty="0">
                <a:solidFill>
                  <a:prstClr val="black"/>
                </a:solidFill>
                <a:latin typeface="Optima" panose="02000503060000020004" pitchFamily="2" charset="0"/>
                <a:ea typeface="MS Mincho" panose="02020609040205080304" pitchFamily="49" charset="-128"/>
                <a:cs typeface="Arial" panose="020B0604020202020204" pitchFamily="34" charset="0"/>
              </a:rPr>
              <a:t>A page header (shortened title, all caps) in the upper left-hand corner.</a:t>
            </a:r>
          </a:p>
          <a:p>
            <a:pPr lvl="2" eaLnBrk="1" hangingPunct="1">
              <a:spcBef>
                <a:spcPts val="1000"/>
              </a:spcBef>
              <a:buFont typeface="Arial" panose="020B0604020202020204" pitchFamily="34" charset="0"/>
              <a:buChar char="•"/>
            </a:pPr>
            <a:r>
              <a:rPr lang="en-US" altLang="en-US" sz="2400" b="1" dirty="0">
                <a:solidFill>
                  <a:prstClr val="black"/>
                </a:solidFill>
                <a:latin typeface="Optima" panose="02000503060000020004" pitchFamily="2" charset="0"/>
                <a:ea typeface="MS Mincho" panose="02020609040205080304" pitchFamily="49" charset="-128"/>
                <a:cs typeface="Arial" panose="020B0604020202020204" pitchFamily="34" charset="0"/>
              </a:rPr>
              <a:t>Student papers</a:t>
            </a:r>
            <a:r>
              <a:rPr lang="en-US" altLang="en-US" sz="2400" dirty="0">
                <a:solidFill>
                  <a:prstClr val="black"/>
                </a:solidFill>
                <a:latin typeface="Optima" panose="02000503060000020004" pitchFamily="2" charset="0"/>
                <a:ea typeface="MS Mincho" panose="02020609040205080304" pitchFamily="49" charset="-128"/>
                <a:cs typeface="Arial" panose="020B0604020202020204" pitchFamily="34" charset="0"/>
              </a:rPr>
              <a:t> do not require running headers.</a:t>
            </a:r>
            <a:endParaRPr lang="en-US" altLang="en-US" sz="2400" dirty="0">
              <a:latin typeface="Optima" panose="02000503060000020004" pitchFamily="2" charset="0"/>
              <a:ea typeface="MS Mincho" panose="02020609040205080304" pitchFamily="49" charset="-128"/>
              <a:cs typeface="Arial" panose="020B0604020202020204" pitchFamily="34" charset="0"/>
            </a:endParaRPr>
          </a:p>
          <a:p>
            <a:pPr eaLnBrk="1" hangingPunct="1"/>
            <a:endParaRPr lang="en-US" altLang="en-US" dirty="0">
              <a:latin typeface="Optima" panose="02000503060000020004" pitchFamily="2" charset="0"/>
              <a:ea typeface="MS Mincho" panose="02020609040205080304" pitchFamily="49" charset="-128"/>
              <a:cs typeface="Arial" panose="020B0604020202020204" pitchFamily="34" charset="0"/>
            </a:endParaRPr>
          </a:p>
        </p:txBody>
      </p:sp>
      <p:grpSp>
        <p:nvGrpSpPr>
          <p:cNvPr id="10243" name="Group 7">
            <a:extLst>
              <a:ext uri="{FF2B5EF4-FFF2-40B4-BE49-F238E27FC236}">
                <a16:creationId xmlns:a16="http://schemas.microsoft.com/office/drawing/2014/main" id="{394F70E2-08CD-1748-B493-08F16562D8A2}"/>
              </a:ext>
            </a:extLst>
          </p:cNvPr>
          <p:cNvGrpSpPr>
            <a:grpSpLocks/>
          </p:cNvGrpSpPr>
          <p:nvPr/>
        </p:nvGrpSpPr>
        <p:grpSpPr bwMode="auto">
          <a:xfrm>
            <a:off x="4235450" y="215900"/>
            <a:ext cx="4911725" cy="1276350"/>
            <a:chOff x="4235019" y="215386"/>
            <a:chExt cx="4912185" cy="1277461"/>
          </a:xfrm>
        </p:grpSpPr>
        <p:grpSp>
          <p:nvGrpSpPr>
            <p:cNvPr id="10245" name="Group 5">
              <a:extLst>
                <a:ext uri="{FF2B5EF4-FFF2-40B4-BE49-F238E27FC236}">
                  <a16:creationId xmlns:a16="http://schemas.microsoft.com/office/drawing/2014/main" id="{C2CC42C9-C2C5-DF4E-8B3C-6ACEEA6AF6CD}"/>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70CEAE4F-2678-844B-99FF-E06B57826768}"/>
                  </a:ext>
                </a:extLst>
              </p:cNvPr>
              <p:cNvSpPr/>
              <p:nvPr/>
            </p:nvSpPr>
            <p:spPr>
              <a:xfrm>
                <a:off x="0" y="3193255"/>
                <a:ext cx="9144054"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0248" name="Picture 11" descr="High-Rez-OWL-Logo.png">
                <a:extLst>
                  <a:ext uri="{FF2B5EF4-FFF2-40B4-BE49-F238E27FC236}">
                    <a16:creationId xmlns:a16="http://schemas.microsoft.com/office/drawing/2014/main" id="{C02AE6D5-22A6-AD4E-ABDD-9663C41F725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46" name="TextBox 2">
              <a:extLst>
                <a:ext uri="{FF2B5EF4-FFF2-40B4-BE49-F238E27FC236}">
                  <a16:creationId xmlns:a16="http://schemas.microsoft.com/office/drawing/2014/main" id="{E8EB7E5B-B41A-BA4F-886B-1EFBD1C67645}"/>
                </a:ext>
              </a:extLst>
            </p:cNvPr>
            <p:cNvSpPr txBox="1">
              <a:spLocks noChangeArrowheads="1"/>
            </p:cNvSpPr>
            <p:nvPr/>
          </p:nvSpPr>
          <p:spPr bwMode="auto">
            <a:xfrm>
              <a:off x="6564446" y="746373"/>
              <a:ext cx="25827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r" eaLnBrk="1" hangingPunct="1"/>
              <a:r>
                <a:rPr lang="en-US" altLang="en-US" sz="2000" dirty="0"/>
                <a:t>General APA Format</a:t>
              </a:r>
              <a:endParaRPr lang="en-US" altLang="en-US" dirty="0"/>
            </a:p>
          </p:txBody>
        </p:sp>
      </p:grpSp>
      <p:pic>
        <p:nvPicPr>
          <p:cNvPr id="5" name="Picture 4" descr="A screenshot of a social media post&#10;&#10;Description automatically generated">
            <a:extLst>
              <a:ext uri="{FF2B5EF4-FFF2-40B4-BE49-F238E27FC236}">
                <a16:creationId xmlns:a16="http://schemas.microsoft.com/office/drawing/2014/main" id="{51065B6D-7D55-4BD3-B944-116921CA7FD2}"/>
              </a:ext>
            </a:extLst>
          </p:cNvPr>
          <p:cNvPicPr>
            <a:picLocks noChangeAspect="1"/>
          </p:cNvPicPr>
          <p:nvPr/>
        </p:nvPicPr>
        <p:blipFill rotWithShape="1">
          <a:blip r:embed="rId4"/>
          <a:srcRect b="13940"/>
          <a:stretch/>
        </p:blipFill>
        <p:spPr>
          <a:xfrm>
            <a:off x="614409" y="3941569"/>
            <a:ext cx="7915182" cy="2560783"/>
          </a:xfrm>
          <a:prstGeom prst="rect">
            <a:avLst/>
          </a:prstGeom>
          <a:ln>
            <a:solidFill>
              <a:schemeClr val="tx1"/>
            </a:solidFill>
          </a:ln>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4">
            <a:extLst>
              <a:ext uri="{FF2B5EF4-FFF2-40B4-BE49-F238E27FC236}">
                <a16:creationId xmlns:a16="http://schemas.microsoft.com/office/drawing/2014/main" id="{AF1825A8-9BBC-5C4F-8B2B-F32DE8E83EC8}"/>
              </a:ext>
            </a:extLst>
          </p:cNvPr>
          <p:cNvSpPr txBox="1">
            <a:spLocks noChangeArrowheads="1"/>
          </p:cNvSpPr>
          <p:nvPr/>
        </p:nvSpPr>
        <p:spPr bwMode="auto">
          <a:xfrm>
            <a:off x="496888" y="1492250"/>
            <a:ext cx="79025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400" dirty="0">
                <a:latin typeface="Optima" panose="02000503060000020004" pitchFamily="2" charset="0"/>
              </a:rPr>
              <a:t>Your essay should </a:t>
            </a:r>
          </a:p>
          <a:p>
            <a:pPr eaLnBrk="1" hangingPunct="1"/>
            <a:r>
              <a:rPr lang="en-US" altLang="en-US" sz="2400" dirty="0">
                <a:latin typeface="Optima" panose="02000503060000020004" pitchFamily="2" charset="0"/>
              </a:rPr>
              <a:t>include four major </a:t>
            </a:r>
          </a:p>
          <a:p>
            <a:pPr eaLnBrk="1" hangingPunct="1"/>
            <a:r>
              <a:rPr lang="en-US" altLang="en-US" sz="2400" dirty="0">
                <a:latin typeface="Optima" panose="02000503060000020004" pitchFamily="2" charset="0"/>
              </a:rPr>
              <a:t>sections:</a:t>
            </a:r>
          </a:p>
          <a:p>
            <a:pPr eaLnBrk="1" hangingPunct="1"/>
            <a:endParaRPr lang="en-US" altLang="en-US" dirty="0">
              <a:latin typeface="Optima" panose="02000503060000020004" pitchFamily="2" charset="0"/>
            </a:endParaRPr>
          </a:p>
        </p:txBody>
      </p:sp>
      <p:sp>
        <p:nvSpPr>
          <p:cNvPr id="12" name="Rectangle 11">
            <a:extLst>
              <a:ext uri="{FF2B5EF4-FFF2-40B4-BE49-F238E27FC236}">
                <a16:creationId xmlns:a16="http://schemas.microsoft.com/office/drawing/2014/main" id="{5AED75D0-4E30-9949-BC65-02161A2C0728}"/>
              </a:ext>
            </a:extLst>
          </p:cNvPr>
          <p:cNvSpPr>
            <a:spLocks noChangeArrowheads="1"/>
          </p:cNvSpPr>
          <p:nvPr/>
        </p:nvSpPr>
        <p:spPr bwMode="auto">
          <a:xfrm>
            <a:off x="6943725" y="1560513"/>
            <a:ext cx="1981200" cy="2819400"/>
          </a:xfrm>
          <a:prstGeom prst="rect">
            <a:avLst/>
          </a:prstGeom>
          <a:solidFill>
            <a:schemeClr val="accent5">
              <a:lumMod val="40000"/>
              <a:lumOff val="60000"/>
            </a:schemeClr>
          </a:solidFill>
          <a:ln w="9525">
            <a:solidFill>
              <a:schemeClr val="tx1"/>
            </a:solidFill>
            <a:round/>
            <a:headEnd/>
            <a:tailEnd/>
          </a:ln>
          <a:effectLst>
            <a:outerShdw blurRad="63500" dist="38100" dir="10800000" algn="r" rotWithShape="0">
              <a:srgbClr val="000000">
                <a:alpha val="39999"/>
              </a:srgbClr>
            </a:outerShdw>
          </a:effectLst>
        </p:spPr>
        <p:txBody>
          <a:bodyPr/>
          <a:lstStyle/>
          <a:p>
            <a:pPr eaLnBrk="0" fontAlgn="auto" hangingPunct="0">
              <a:spcBef>
                <a:spcPts val="0"/>
              </a:spcBef>
              <a:spcAft>
                <a:spcPts val="0"/>
              </a:spcAft>
              <a:defRPr/>
            </a:pPr>
            <a:endParaRPr lang="en-US" dirty="0">
              <a:latin typeface="Arial" pitchFamily="-108" charset="0"/>
              <a:ea typeface="ＭＳ Ｐゴシック" pitchFamily="-108" charset="-128"/>
              <a:cs typeface="ＭＳ Ｐゴシック" pitchFamily="-108" charset="-128"/>
            </a:endParaRPr>
          </a:p>
          <a:p>
            <a:pPr eaLnBrk="0" fontAlgn="auto" hangingPunct="0">
              <a:spcBef>
                <a:spcPts val="0"/>
              </a:spcBef>
              <a:spcAft>
                <a:spcPts val="0"/>
              </a:spcAft>
              <a:defRPr/>
            </a:pPr>
            <a:r>
              <a:rPr lang="en-US" b="1" dirty="0">
                <a:latin typeface="Arial" pitchFamily="-108" charset="0"/>
                <a:ea typeface="ＭＳ Ｐゴシック" pitchFamily="-108" charset="-128"/>
                <a:cs typeface="ＭＳ Ｐゴシック" pitchFamily="-108" charset="-128"/>
              </a:rPr>
              <a:t>References</a:t>
            </a:r>
          </a:p>
        </p:txBody>
      </p:sp>
      <p:sp>
        <p:nvSpPr>
          <p:cNvPr id="11" name="Rectangle 10">
            <a:extLst>
              <a:ext uri="{FF2B5EF4-FFF2-40B4-BE49-F238E27FC236}">
                <a16:creationId xmlns:a16="http://schemas.microsoft.com/office/drawing/2014/main" id="{0B02797E-1EB0-5942-89E4-EA133D23271B}"/>
              </a:ext>
            </a:extLst>
          </p:cNvPr>
          <p:cNvSpPr>
            <a:spLocks noChangeArrowheads="1"/>
          </p:cNvSpPr>
          <p:nvPr/>
        </p:nvSpPr>
        <p:spPr bwMode="auto">
          <a:xfrm>
            <a:off x="6149975" y="2232025"/>
            <a:ext cx="1984375" cy="2819400"/>
          </a:xfrm>
          <a:prstGeom prst="rect">
            <a:avLst/>
          </a:prstGeom>
          <a:solidFill>
            <a:schemeClr val="accent5">
              <a:lumMod val="40000"/>
              <a:lumOff val="60000"/>
            </a:schemeClr>
          </a:solidFill>
          <a:ln w="9525">
            <a:solidFill>
              <a:schemeClr val="tx1"/>
            </a:solidFill>
            <a:round/>
            <a:headEnd/>
            <a:tailEnd/>
          </a:ln>
          <a:effectLst>
            <a:outerShdw blurRad="63500" dist="38100" dir="10800000" algn="r" rotWithShape="0">
              <a:srgbClr val="000000">
                <a:alpha val="39999"/>
              </a:srgbClr>
            </a:outerShdw>
          </a:effectLst>
        </p:spPr>
        <p:txBody>
          <a:bodyPr/>
          <a:lstStyle/>
          <a:p>
            <a:pPr eaLnBrk="0" fontAlgn="auto" hangingPunct="0">
              <a:spcBef>
                <a:spcPts val="0"/>
              </a:spcBef>
              <a:spcAft>
                <a:spcPts val="0"/>
              </a:spcAft>
              <a:defRPr/>
            </a:pPr>
            <a:endParaRPr lang="en-US" dirty="0">
              <a:latin typeface="Arial" pitchFamily="-108" charset="0"/>
              <a:ea typeface="ＭＳ Ｐゴシック" pitchFamily="-108" charset="-128"/>
              <a:cs typeface="ＭＳ Ｐゴシック" pitchFamily="-108" charset="-128"/>
            </a:endParaRPr>
          </a:p>
          <a:p>
            <a:pPr eaLnBrk="0" fontAlgn="auto" hangingPunct="0">
              <a:spcBef>
                <a:spcPts val="0"/>
              </a:spcBef>
              <a:spcAft>
                <a:spcPts val="0"/>
              </a:spcAft>
              <a:defRPr/>
            </a:pPr>
            <a:r>
              <a:rPr lang="en-US" b="1" dirty="0">
                <a:latin typeface="Arial" pitchFamily="-108" charset="0"/>
                <a:ea typeface="ＭＳ Ｐゴシック" pitchFamily="-108" charset="-128"/>
                <a:cs typeface="ＭＳ Ｐゴシック" pitchFamily="-108" charset="-128"/>
              </a:rPr>
              <a:t>Main Body</a:t>
            </a:r>
          </a:p>
        </p:txBody>
      </p:sp>
      <p:sp>
        <p:nvSpPr>
          <p:cNvPr id="10" name="Rectangle 9">
            <a:extLst>
              <a:ext uri="{FF2B5EF4-FFF2-40B4-BE49-F238E27FC236}">
                <a16:creationId xmlns:a16="http://schemas.microsoft.com/office/drawing/2014/main" id="{415E531B-16E3-3D45-BA19-E603668E2E3D}"/>
              </a:ext>
            </a:extLst>
          </p:cNvPr>
          <p:cNvSpPr>
            <a:spLocks noChangeArrowheads="1"/>
          </p:cNvSpPr>
          <p:nvPr/>
        </p:nvSpPr>
        <p:spPr bwMode="auto">
          <a:xfrm>
            <a:off x="5157788" y="2970213"/>
            <a:ext cx="1984375" cy="2819400"/>
          </a:xfrm>
          <a:prstGeom prst="rect">
            <a:avLst/>
          </a:prstGeom>
          <a:solidFill>
            <a:schemeClr val="accent5">
              <a:lumMod val="40000"/>
              <a:lumOff val="60000"/>
            </a:schemeClr>
          </a:solidFill>
          <a:ln w="9525">
            <a:solidFill>
              <a:schemeClr val="tx1"/>
            </a:solidFill>
            <a:round/>
            <a:headEnd/>
            <a:tailEnd/>
          </a:ln>
          <a:effectLst>
            <a:outerShdw blurRad="63500" dist="38100" dir="10800000" algn="r" rotWithShape="0">
              <a:srgbClr val="000000">
                <a:alpha val="39999"/>
              </a:srgbClr>
            </a:outerShdw>
          </a:effectLst>
        </p:spPr>
        <p:txBody>
          <a:bodyPr/>
          <a:lstStyle/>
          <a:p>
            <a:pPr eaLnBrk="0" fontAlgn="auto" hangingPunct="0">
              <a:spcBef>
                <a:spcPts val="0"/>
              </a:spcBef>
              <a:spcAft>
                <a:spcPts val="0"/>
              </a:spcAft>
              <a:defRPr/>
            </a:pPr>
            <a:endParaRPr lang="en-US" dirty="0">
              <a:latin typeface="Arial" pitchFamily="-108" charset="0"/>
              <a:ea typeface="ＭＳ Ｐゴシック" pitchFamily="-108" charset="-128"/>
              <a:cs typeface="ＭＳ Ｐゴシック" pitchFamily="-108" charset="-128"/>
            </a:endParaRPr>
          </a:p>
          <a:p>
            <a:pPr eaLnBrk="0" fontAlgn="auto" hangingPunct="0">
              <a:spcBef>
                <a:spcPts val="0"/>
              </a:spcBef>
              <a:spcAft>
                <a:spcPts val="0"/>
              </a:spcAft>
              <a:defRPr/>
            </a:pPr>
            <a:r>
              <a:rPr lang="en-US" dirty="0">
                <a:latin typeface="Arial" pitchFamily="-108" charset="0"/>
                <a:ea typeface="ＭＳ Ｐゴシック" pitchFamily="-108" charset="-128"/>
                <a:cs typeface="ＭＳ Ｐゴシック" pitchFamily="-108" charset="-128"/>
              </a:rPr>
              <a:t>  </a:t>
            </a:r>
            <a:r>
              <a:rPr lang="en-US" b="1" dirty="0">
                <a:latin typeface="Arial" pitchFamily="-108" charset="0"/>
                <a:ea typeface="ＭＳ Ｐゴシック" pitchFamily="-108" charset="-128"/>
                <a:cs typeface="ＭＳ Ｐゴシック" pitchFamily="-108" charset="-128"/>
              </a:rPr>
              <a:t>Abstract</a:t>
            </a:r>
          </a:p>
        </p:txBody>
      </p:sp>
      <p:sp>
        <p:nvSpPr>
          <p:cNvPr id="9" name="Rectangle 8">
            <a:extLst>
              <a:ext uri="{FF2B5EF4-FFF2-40B4-BE49-F238E27FC236}">
                <a16:creationId xmlns:a16="http://schemas.microsoft.com/office/drawing/2014/main" id="{0F560401-FBBB-EA40-91AD-AF5EB06CD5C5}"/>
              </a:ext>
            </a:extLst>
          </p:cNvPr>
          <p:cNvSpPr>
            <a:spLocks noChangeArrowheads="1"/>
          </p:cNvSpPr>
          <p:nvPr/>
        </p:nvSpPr>
        <p:spPr bwMode="auto">
          <a:xfrm>
            <a:off x="4367212" y="3711576"/>
            <a:ext cx="1984375" cy="2816225"/>
          </a:xfrm>
          <a:prstGeom prst="rect">
            <a:avLst/>
          </a:prstGeom>
          <a:solidFill>
            <a:schemeClr val="accent5">
              <a:lumMod val="40000"/>
              <a:lumOff val="60000"/>
            </a:schemeClr>
          </a:solidFill>
          <a:ln w="9525">
            <a:solidFill>
              <a:schemeClr val="tx1"/>
            </a:solidFill>
            <a:round/>
            <a:headEnd/>
            <a:tailEnd/>
          </a:ln>
          <a:effectLst>
            <a:outerShdw blurRad="63500" dist="38100" dir="13500000" algn="br" rotWithShape="0">
              <a:srgbClr val="000000">
                <a:alpha val="39999"/>
              </a:srgbClr>
            </a:outerShdw>
          </a:effectLst>
        </p:spPr>
        <p:txBody>
          <a:bodyPr/>
          <a:lstStyle/>
          <a:p>
            <a:pPr eaLnBrk="0" fontAlgn="auto" hangingPunct="0">
              <a:spcBef>
                <a:spcPts val="0"/>
              </a:spcBef>
              <a:spcAft>
                <a:spcPts val="0"/>
              </a:spcAft>
              <a:defRPr/>
            </a:pPr>
            <a:endParaRPr lang="en-US" dirty="0">
              <a:latin typeface="Arial" pitchFamily="-108" charset="0"/>
              <a:ea typeface="ＭＳ Ｐゴシック" pitchFamily="-108" charset="-128"/>
              <a:cs typeface="ＭＳ Ｐゴシック" pitchFamily="-108" charset="-128"/>
            </a:endParaRPr>
          </a:p>
          <a:p>
            <a:pPr eaLnBrk="0" fontAlgn="auto" hangingPunct="0">
              <a:spcBef>
                <a:spcPts val="0"/>
              </a:spcBef>
              <a:spcAft>
                <a:spcPts val="0"/>
              </a:spcAft>
              <a:defRPr/>
            </a:pPr>
            <a:r>
              <a:rPr lang="en-US" b="1" dirty="0">
                <a:latin typeface="Arial" pitchFamily="-108" charset="0"/>
                <a:ea typeface="ＭＳ Ｐゴシック" pitchFamily="-108" charset="-128"/>
                <a:cs typeface="ＭＳ Ｐゴシック" pitchFamily="-108" charset="-128"/>
              </a:rPr>
              <a:t>Title page</a:t>
            </a:r>
          </a:p>
        </p:txBody>
      </p:sp>
      <p:grpSp>
        <p:nvGrpSpPr>
          <p:cNvPr id="11271" name="Group 12">
            <a:extLst>
              <a:ext uri="{FF2B5EF4-FFF2-40B4-BE49-F238E27FC236}">
                <a16:creationId xmlns:a16="http://schemas.microsoft.com/office/drawing/2014/main" id="{AACA6CA1-0C35-FE4F-BC0F-AD5BA1255EF8}"/>
              </a:ext>
            </a:extLst>
          </p:cNvPr>
          <p:cNvGrpSpPr>
            <a:grpSpLocks/>
          </p:cNvGrpSpPr>
          <p:nvPr/>
        </p:nvGrpSpPr>
        <p:grpSpPr bwMode="auto">
          <a:xfrm>
            <a:off x="4235450" y="215900"/>
            <a:ext cx="4911725" cy="1276350"/>
            <a:chOff x="4235019" y="215386"/>
            <a:chExt cx="4912185" cy="1277461"/>
          </a:xfrm>
        </p:grpSpPr>
        <p:grpSp>
          <p:nvGrpSpPr>
            <p:cNvPr id="11272" name="Group 5">
              <a:extLst>
                <a:ext uri="{FF2B5EF4-FFF2-40B4-BE49-F238E27FC236}">
                  <a16:creationId xmlns:a16="http://schemas.microsoft.com/office/drawing/2014/main" id="{01408874-148D-904A-96C0-33F770EDD0DD}"/>
                </a:ext>
              </a:extLst>
            </p:cNvPr>
            <p:cNvGrpSpPr>
              <a:grpSpLocks/>
            </p:cNvGrpSpPr>
            <p:nvPr/>
          </p:nvGrpSpPr>
          <p:grpSpPr bwMode="auto">
            <a:xfrm>
              <a:off x="4235019" y="215386"/>
              <a:ext cx="4908981" cy="1277461"/>
              <a:chOff x="0" y="2220850"/>
              <a:chExt cx="9144000" cy="2762588"/>
            </a:xfrm>
          </p:grpSpPr>
          <p:sp>
            <p:nvSpPr>
              <p:cNvPr id="16" name="Rectangle 15">
                <a:extLst>
                  <a:ext uri="{FF2B5EF4-FFF2-40B4-BE49-F238E27FC236}">
                    <a16:creationId xmlns:a16="http://schemas.microsoft.com/office/drawing/2014/main" id="{4FCF43CE-169D-E749-8F58-BD8C17B2DF5D}"/>
                  </a:ext>
                </a:extLst>
              </p:cNvPr>
              <p:cNvSpPr/>
              <p:nvPr/>
            </p:nvSpPr>
            <p:spPr>
              <a:xfrm>
                <a:off x="0" y="3193255"/>
                <a:ext cx="9144054"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1275" name="Picture 16" descr="High-Rez-OWL-Logo.png">
                <a:extLst>
                  <a:ext uri="{FF2B5EF4-FFF2-40B4-BE49-F238E27FC236}">
                    <a16:creationId xmlns:a16="http://schemas.microsoft.com/office/drawing/2014/main" id="{770BABA0-D9E0-4244-89D8-23D4795B602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273" name="TextBox 2">
              <a:extLst>
                <a:ext uri="{FF2B5EF4-FFF2-40B4-BE49-F238E27FC236}">
                  <a16:creationId xmlns:a16="http://schemas.microsoft.com/office/drawing/2014/main" id="{B0AA7C3D-CECA-8243-ADE9-23CF48CF5E53}"/>
                </a:ext>
              </a:extLst>
            </p:cNvPr>
            <p:cNvSpPr txBox="1">
              <a:spLocks noChangeArrowheads="1"/>
            </p:cNvSpPr>
            <p:nvPr/>
          </p:nvSpPr>
          <p:spPr bwMode="auto">
            <a:xfrm>
              <a:off x="6564446" y="746373"/>
              <a:ext cx="25827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r" eaLnBrk="1" hangingPunct="1"/>
              <a:r>
                <a:rPr lang="en-US" altLang="en-US" sz="2000" dirty="0"/>
                <a:t>General APA Format</a:t>
              </a:r>
              <a:endParaRPr lang="en-US" altLang="en-US" dirty="0"/>
            </a:p>
          </p:txBody>
        </p:sp>
      </p:gr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3">
            <a:extLst>
              <a:ext uri="{FF2B5EF4-FFF2-40B4-BE49-F238E27FC236}">
                <a16:creationId xmlns:a16="http://schemas.microsoft.com/office/drawing/2014/main" id="{4C65EB91-818D-9042-B35D-798920DADB99}"/>
              </a:ext>
            </a:extLst>
          </p:cNvPr>
          <p:cNvSpPr txBox="1">
            <a:spLocks noChangeArrowheads="1"/>
          </p:cNvSpPr>
          <p:nvPr/>
        </p:nvSpPr>
        <p:spPr bwMode="auto">
          <a:xfrm>
            <a:off x="538163" y="1703388"/>
            <a:ext cx="7942262"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marL="0" indent="0" eaLnBrk="1" hangingPunct="1"/>
            <a:r>
              <a:rPr lang="en-US" altLang="en-US" sz="2400" dirty="0">
                <a:latin typeface="Optima" panose="02000503060000020004" pitchFamily="2" charset="0"/>
              </a:rPr>
              <a:t>Note that APA 7 has slightly different formatting rules for </a:t>
            </a:r>
            <a:r>
              <a:rPr lang="en-US" altLang="en-US" sz="2400" b="1" dirty="0">
                <a:latin typeface="Optima" panose="02000503060000020004" pitchFamily="2" charset="0"/>
              </a:rPr>
              <a:t>professional </a:t>
            </a:r>
            <a:r>
              <a:rPr lang="en-US" altLang="en-US" sz="2400" dirty="0">
                <a:latin typeface="Optima" panose="02000503060000020004" pitchFamily="2" charset="0"/>
              </a:rPr>
              <a:t>and </a:t>
            </a:r>
            <a:r>
              <a:rPr lang="en-US" altLang="en-US" sz="2400" b="1" dirty="0">
                <a:latin typeface="Optima" panose="02000503060000020004" pitchFamily="2" charset="0"/>
              </a:rPr>
              <a:t>student</a:t>
            </a:r>
            <a:r>
              <a:rPr lang="en-US" altLang="en-US" sz="2400" dirty="0">
                <a:latin typeface="Optima" panose="02000503060000020004" pitchFamily="2" charset="0"/>
              </a:rPr>
              <a:t> papers. Professional papers are those intended for academic/commercial publication, while student papers are those written for credit in a course.</a:t>
            </a:r>
          </a:p>
          <a:p>
            <a:pPr marL="0" indent="0" eaLnBrk="1" hangingPunct="1"/>
            <a:endParaRPr lang="en-US" altLang="en-US" sz="2400" dirty="0">
              <a:latin typeface="Optima" panose="02000503060000020004" pitchFamily="2" charset="0"/>
            </a:endParaRPr>
          </a:p>
          <a:p>
            <a:pPr marL="0" indent="0" eaLnBrk="1" hangingPunct="1"/>
            <a:r>
              <a:rPr lang="en-US" altLang="en-US" sz="2400" dirty="0">
                <a:latin typeface="Optima" panose="02000503060000020004" pitchFamily="2" charset="0"/>
              </a:rPr>
              <a:t>Most of these differences extend to the </a:t>
            </a:r>
            <a:r>
              <a:rPr lang="en-US" altLang="en-US" sz="2400" b="1" dirty="0">
                <a:latin typeface="Optima" panose="02000503060000020004" pitchFamily="2" charset="0"/>
              </a:rPr>
              <a:t>title page </a:t>
            </a:r>
            <a:r>
              <a:rPr lang="en-US" altLang="en-US" sz="2400" dirty="0">
                <a:latin typeface="Optima" panose="02000503060000020004" pitchFamily="2" charset="0"/>
              </a:rPr>
              <a:t>and the </a:t>
            </a:r>
            <a:r>
              <a:rPr lang="en-US" altLang="en-US" sz="2400" b="1" dirty="0">
                <a:latin typeface="Optima" panose="02000503060000020004" pitchFamily="2" charset="0"/>
              </a:rPr>
              <a:t>running header. </a:t>
            </a:r>
          </a:p>
          <a:p>
            <a:pPr marL="0" indent="0" eaLnBrk="1" hangingPunct="1"/>
            <a:endParaRPr lang="en-US" altLang="en-US" sz="2400" b="1" dirty="0">
              <a:latin typeface="Optima" panose="02000503060000020004" pitchFamily="2" charset="0"/>
            </a:endParaRPr>
          </a:p>
          <a:p>
            <a:pPr marL="0" indent="0" eaLnBrk="1" hangingPunct="1"/>
            <a:r>
              <a:rPr lang="en-US" altLang="en-US" sz="2400" dirty="0">
                <a:latin typeface="Optima" panose="02000503060000020004" pitchFamily="2" charset="0"/>
              </a:rPr>
              <a:t>On the next few slides, we’ve noted these differences where appropriate.</a:t>
            </a:r>
          </a:p>
        </p:txBody>
      </p:sp>
      <p:grpSp>
        <p:nvGrpSpPr>
          <p:cNvPr id="14339" name="Group 7">
            <a:extLst>
              <a:ext uri="{FF2B5EF4-FFF2-40B4-BE49-F238E27FC236}">
                <a16:creationId xmlns:a16="http://schemas.microsoft.com/office/drawing/2014/main" id="{9C32B7CC-3D33-474B-A81C-93D58DC93EA3}"/>
              </a:ext>
            </a:extLst>
          </p:cNvPr>
          <p:cNvGrpSpPr>
            <a:grpSpLocks/>
          </p:cNvGrpSpPr>
          <p:nvPr/>
        </p:nvGrpSpPr>
        <p:grpSpPr bwMode="auto">
          <a:xfrm>
            <a:off x="4235450" y="215900"/>
            <a:ext cx="4908550" cy="1276350"/>
            <a:chOff x="4235019" y="215386"/>
            <a:chExt cx="4908981" cy="1277461"/>
          </a:xfrm>
        </p:grpSpPr>
        <p:grpSp>
          <p:nvGrpSpPr>
            <p:cNvPr id="14340" name="Group 5">
              <a:extLst>
                <a:ext uri="{FF2B5EF4-FFF2-40B4-BE49-F238E27FC236}">
                  <a16:creationId xmlns:a16="http://schemas.microsoft.com/office/drawing/2014/main" id="{3783D0C7-720F-BC45-BF44-2E0D5E484D49}"/>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6CF62C41-F750-D341-9114-706CAC61338A}"/>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4343" name="Picture 11" descr="High-Rez-OWL-Logo.png">
                <a:extLst>
                  <a:ext uri="{FF2B5EF4-FFF2-40B4-BE49-F238E27FC236}">
                    <a16:creationId xmlns:a16="http://schemas.microsoft.com/office/drawing/2014/main" id="{10C666B3-EDD6-6F49-B544-63D5ACB5DA1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41" name="TextBox 2">
              <a:extLst>
                <a:ext uri="{FF2B5EF4-FFF2-40B4-BE49-F238E27FC236}">
                  <a16:creationId xmlns:a16="http://schemas.microsoft.com/office/drawing/2014/main" id="{49263D0C-4B04-7D43-87F2-9C202AC64D54}"/>
                </a:ext>
              </a:extLst>
            </p:cNvPr>
            <p:cNvSpPr txBox="1">
              <a:spLocks noChangeArrowheads="1"/>
            </p:cNvSpPr>
            <p:nvPr/>
          </p:nvSpPr>
          <p:spPr bwMode="auto">
            <a:xfrm>
              <a:off x="6711710" y="746373"/>
              <a:ext cx="2432290" cy="400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r" eaLnBrk="1" hangingPunct="1"/>
              <a:r>
                <a:rPr lang="en-US" altLang="en-US" sz="2000" dirty="0"/>
                <a:t>Note re: Formatting</a:t>
              </a:r>
              <a:endParaRPr lang="en-US" altLang="en-US" dirty="0"/>
            </a:p>
          </p:txBody>
        </p:sp>
      </p:grpSp>
    </p:spTree>
    <p:extLst>
      <p:ext uri="{BB962C8B-B14F-4D97-AF65-F5344CB8AC3E}">
        <p14:creationId xmlns:p14="http://schemas.microsoft.com/office/powerpoint/2010/main" val="384306081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DA1FCD-CA2A-BD4B-9D1C-86F97A2FE0DF}"/>
              </a:ext>
            </a:extLst>
          </p:cNvPr>
          <p:cNvPicPr>
            <a:picLocks noChangeAspect="1"/>
          </p:cNvPicPr>
          <p:nvPr/>
        </p:nvPicPr>
        <p:blipFill>
          <a:blip r:embed="rId3"/>
          <a:stretch>
            <a:fillRect/>
          </a:stretch>
        </p:blipFill>
        <p:spPr>
          <a:xfrm>
            <a:off x="4338544" y="1300049"/>
            <a:ext cx="4784033" cy="5574479"/>
          </a:xfrm>
          <a:prstGeom prst="rect">
            <a:avLst/>
          </a:prstGeom>
        </p:spPr>
      </p:pic>
      <p:sp useBgFill="1">
        <p:nvSpPr>
          <p:cNvPr id="11" name="Rounded Rectangular Callout 10">
            <a:extLst>
              <a:ext uri="{FF2B5EF4-FFF2-40B4-BE49-F238E27FC236}">
                <a16:creationId xmlns:a16="http://schemas.microsoft.com/office/drawing/2014/main" id="{C6B5FD49-E020-DF4B-86BD-609AC57C53F1}"/>
              </a:ext>
            </a:extLst>
          </p:cNvPr>
          <p:cNvSpPr/>
          <p:nvPr/>
        </p:nvSpPr>
        <p:spPr bwMode="auto">
          <a:xfrm>
            <a:off x="249840" y="3971144"/>
            <a:ext cx="3657600" cy="2779280"/>
          </a:xfrm>
          <a:prstGeom prst="wedgeRoundRectCallout">
            <a:avLst>
              <a:gd name="adj1" fmla="val 105405"/>
              <a:gd name="adj2" fmla="val -80114"/>
              <a:gd name="adj3" fmla="val 16667"/>
            </a:avLst>
          </a:prstGeom>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algn="ctr" fontAlgn="auto">
              <a:spcBef>
                <a:spcPts val="0"/>
              </a:spcBef>
              <a:spcAft>
                <a:spcPts val="0"/>
              </a:spcAft>
              <a:defRPr/>
            </a:pPr>
            <a:r>
              <a:rPr lang="en-US" b="0" dirty="0">
                <a:latin typeface="Optima"/>
                <a:cs typeface="ＭＳ Ｐゴシック" charset="0"/>
              </a:rPr>
              <a:t>Title:</a:t>
            </a:r>
          </a:p>
          <a:p>
            <a:pPr algn="ctr" fontAlgn="auto">
              <a:spcBef>
                <a:spcPts val="0"/>
              </a:spcBef>
              <a:spcAft>
                <a:spcPts val="0"/>
              </a:spcAft>
              <a:defRPr/>
            </a:pPr>
            <a:r>
              <a:rPr lang="en-US" b="0" dirty="0">
                <a:latin typeface="Optima"/>
                <a:cs typeface="ＭＳ Ｐゴシック" charset="0"/>
              </a:rPr>
              <a:t>(in the upper half of the page, centered)</a:t>
            </a:r>
          </a:p>
          <a:p>
            <a:pPr algn="ctr" fontAlgn="auto">
              <a:spcBef>
                <a:spcPts val="0"/>
              </a:spcBef>
              <a:spcAft>
                <a:spcPts val="0"/>
              </a:spcAft>
              <a:defRPr/>
            </a:pPr>
            <a:r>
              <a:rPr lang="en-US" b="0" dirty="0">
                <a:latin typeface="Optima"/>
                <a:cs typeface="ＭＳ Ｐゴシック" charset="0"/>
              </a:rPr>
              <a:t>name (no title or degree) + academic department, course, instructor, and date.</a:t>
            </a:r>
          </a:p>
          <a:p>
            <a:pPr algn="ctr" fontAlgn="auto">
              <a:spcBef>
                <a:spcPts val="0"/>
              </a:spcBef>
              <a:spcAft>
                <a:spcPts val="0"/>
              </a:spcAft>
              <a:defRPr/>
            </a:pPr>
            <a:endParaRPr lang="en-US" b="0" dirty="0">
              <a:latin typeface="Optima"/>
              <a:cs typeface="ＭＳ Ｐゴシック" charset="0"/>
            </a:endParaRPr>
          </a:p>
        </p:txBody>
      </p:sp>
      <p:sp useBgFill="1">
        <p:nvSpPr>
          <p:cNvPr id="12" name="Rounded Rectangular Callout 11">
            <a:extLst>
              <a:ext uri="{FF2B5EF4-FFF2-40B4-BE49-F238E27FC236}">
                <a16:creationId xmlns:a16="http://schemas.microsoft.com/office/drawing/2014/main" id="{B3E82104-A28B-CB44-ADA4-6209D7909FDE}"/>
              </a:ext>
            </a:extLst>
          </p:cNvPr>
          <p:cNvSpPr/>
          <p:nvPr/>
        </p:nvSpPr>
        <p:spPr bwMode="auto">
          <a:xfrm>
            <a:off x="249840" y="1311640"/>
            <a:ext cx="3581400" cy="2057400"/>
          </a:xfrm>
          <a:prstGeom prst="wedgeRoundRectCallout">
            <a:avLst>
              <a:gd name="adj1" fmla="val 82346"/>
              <a:gd name="adj2" fmla="val -37287"/>
              <a:gd name="adj3" fmla="val 16667"/>
            </a:avLst>
          </a:prstGeom>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a:lstStyle/>
          <a:p>
            <a:pPr algn="ctr" eaLnBrk="0" fontAlgn="auto" hangingPunct="0">
              <a:spcBef>
                <a:spcPts val="0"/>
              </a:spcBef>
              <a:spcAft>
                <a:spcPts val="0"/>
              </a:spcAft>
              <a:defRPr/>
            </a:pPr>
            <a:r>
              <a:rPr lang="en-US" sz="2400" dirty="0">
                <a:latin typeface="Optima"/>
                <a:ea typeface="ＭＳ Ｐゴシック" pitchFamily="-108" charset="-128"/>
                <a:cs typeface="Arial" panose="020B0604020202020204" pitchFamily="34" charset="0"/>
              </a:rPr>
              <a:t>Page header:</a:t>
            </a:r>
          </a:p>
          <a:p>
            <a:pPr algn="ctr" eaLnBrk="0" fontAlgn="auto" hangingPunct="0">
              <a:spcBef>
                <a:spcPts val="0"/>
              </a:spcBef>
              <a:spcAft>
                <a:spcPts val="0"/>
              </a:spcAft>
              <a:defRPr/>
            </a:pPr>
            <a:r>
              <a:rPr lang="en-US" sz="2400" dirty="0">
                <a:latin typeface="Optima"/>
                <a:ea typeface="ＭＳ Ｐゴシック" pitchFamily="-108" charset="-128"/>
                <a:cs typeface="Arial" panose="020B0604020202020204" pitchFamily="34" charset="0"/>
              </a:rPr>
              <a:t>Student papers contain no running head. Simply insert a page number flush right.</a:t>
            </a:r>
          </a:p>
        </p:txBody>
      </p:sp>
      <p:grpSp>
        <p:nvGrpSpPr>
          <p:cNvPr id="12297" name="Group 15">
            <a:extLst>
              <a:ext uri="{FF2B5EF4-FFF2-40B4-BE49-F238E27FC236}">
                <a16:creationId xmlns:a16="http://schemas.microsoft.com/office/drawing/2014/main" id="{A2547475-6BE1-7142-96D6-0F29E11922AD}"/>
              </a:ext>
            </a:extLst>
          </p:cNvPr>
          <p:cNvGrpSpPr>
            <a:grpSpLocks/>
          </p:cNvGrpSpPr>
          <p:nvPr/>
        </p:nvGrpSpPr>
        <p:grpSpPr bwMode="auto">
          <a:xfrm>
            <a:off x="4235450" y="215900"/>
            <a:ext cx="4908549" cy="1276350"/>
            <a:chOff x="4235019" y="215386"/>
            <a:chExt cx="4908981" cy="1277461"/>
          </a:xfrm>
        </p:grpSpPr>
        <p:grpSp>
          <p:nvGrpSpPr>
            <p:cNvPr id="12298" name="Group 5">
              <a:extLst>
                <a:ext uri="{FF2B5EF4-FFF2-40B4-BE49-F238E27FC236}">
                  <a16:creationId xmlns:a16="http://schemas.microsoft.com/office/drawing/2014/main" id="{30255E61-799E-F340-AEDF-0465EE8D709D}"/>
                </a:ext>
              </a:extLst>
            </p:cNvPr>
            <p:cNvGrpSpPr>
              <a:grpSpLocks/>
            </p:cNvGrpSpPr>
            <p:nvPr/>
          </p:nvGrpSpPr>
          <p:grpSpPr bwMode="auto">
            <a:xfrm>
              <a:off x="4235019" y="215386"/>
              <a:ext cx="4908981" cy="1277461"/>
              <a:chOff x="0" y="2220850"/>
              <a:chExt cx="9144000" cy="2762588"/>
            </a:xfrm>
          </p:grpSpPr>
          <p:sp>
            <p:nvSpPr>
              <p:cNvPr id="19" name="Rectangle 18">
                <a:extLst>
                  <a:ext uri="{FF2B5EF4-FFF2-40B4-BE49-F238E27FC236}">
                    <a16:creationId xmlns:a16="http://schemas.microsoft.com/office/drawing/2014/main" id="{41B9DEC7-9D64-9549-B376-81F71435FBF8}"/>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2301" name="Picture 19" descr="High-Rez-OWL-Logo.png">
                <a:extLst>
                  <a:ext uri="{FF2B5EF4-FFF2-40B4-BE49-F238E27FC236}">
                    <a16:creationId xmlns:a16="http://schemas.microsoft.com/office/drawing/2014/main" id="{C1DD560B-B014-774D-95C5-AF883EF31A5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299" name="TextBox 2">
              <a:extLst>
                <a:ext uri="{FF2B5EF4-FFF2-40B4-BE49-F238E27FC236}">
                  <a16:creationId xmlns:a16="http://schemas.microsoft.com/office/drawing/2014/main" id="{5620F82E-0981-9944-9399-E872D9B23CE5}"/>
                </a:ext>
              </a:extLst>
            </p:cNvPr>
            <p:cNvSpPr txBox="1">
              <a:spLocks noChangeArrowheads="1"/>
            </p:cNvSpPr>
            <p:nvPr/>
          </p:nvSpPr>
          <p:spPr bwMode="auto">
            <a:xfrm>
              <a:off x="6440904" y="746373"/>
              <a:ext cx="2703096" cy="354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1700" dirty="0"/>
                <a:t>Title Page – Student Paper</a:t>
              </a:r>
            </a:p>
          </p:txBody>
        </p:sp>
      </p:gr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17F857-F46D-224C-9474-C3EE4977D145}"/>
              </a:ext>
            </a:extLst>
          </p:cNvPr>
          <p:cNvPicPr>
            <a:picLocks noChangeAspect="1"/>
          </p:cNvPicPr>
          <p:nvPr/>
        </p:nvPicPr>
        <p:blipFill>
          <a:blip r:embed="rId3"/>
          <a:stretch>
            <a:fillRect/>
          </a:stretch>
        </p:blipFill>
        <p:spPr>
          <a:xfrm>
            <a:off x="4701575" y="1474113"/>
            <a:ext cx="4442424" cy="5269934"/>
          </a:xfrm>
          <a:prstGeom prst="rect">
            <a:avLst/>
          </a:prstGeom>
        </p:spPr>
      </p:pic>
      <p:sp useBgFill="1">
        <p:nvSpPr>
          <p:cNvPr id="11" name="Rounded Rectangular Callout 10">
            <a:extLst>
              <a:ext uri="{FF2B5EF4-FFF2-40B4-BE49-F238E27FC236}">
                <a16:creationId xmlns:a16="http://schemas.microsoft.com/office/drawing/2014/main" id="{C6B5FD49-E020-DF4B-86BD-609AC57C53F1}"/>
              </a:ext>
            </a:extLst>
          </p:cNvPr>
          <p:cNvSpPr/>
          <p:nvPr/>
        </p:nvSpPr>
        <p:spPr bwMode="auto">
          <a:xfrm>
            <a:off x="249840" y="3971144"/>
            <a:ext cx="3657600" cy="2514600"/>
          </a:xfrm>
          <a:prstGeom prst="wedgeRoundRectCallout">
            <a:avLst>
              <a:gd name="adj1" fmla="val 125993"/>
              <a:gd name="adj2" fmla="val -66745"/>
              <a:gd name="adj3" fmla="val 16667"/>
            </a:avLst>
          </a:prstGeom>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algn="ctr" fontAlgn="auto">
              <a:spcBef>
                <a:spcPts val="0"/>
              </a:spcBef>
              <a:spcAft>
                <a:spcPts val="0"/>
              </a:spcAft>
              <a:defRPr/>
            </a:pPr>
            <a:r>
              <a:rPr lang="en-US" b="0" dirty="0">
                <a:latin typeface="Optima"/>
                <a:cs typeface="ＭＳ Ｐゴシック" charset="0"/>
              </a:rPr>
              <a:t>Title:</a:t>
            </a:r>
          </a:p>
          <a:p>
            <a:pPr algn="ctr" fontAlgn="auto">
              <a:spcBef>
                <a:spcPts val="0"/>
              </a:spcBef>
              <a:spcAft>
                <a:spcPts val="0"/>
              </a:spcAft>
              <a:defRPr/>
            </a:pPr>
            <a:r>
              <a:rPr lang="en-US" b="0" dirty="0">
                <a:latin typeface="Optima"/>
                <a:cs typeface="ＭＳ Ｐゴシック" charset="0"/>
              </a:rPr>
              <a:t>(in the upper half of the page, centered)</a:t>
            </a:r>
          </a:p>
          <a:p>
            <a:pPr algn="ctr" fontAlgn="auto">
              <a:spcBef>
                <a:spcPts val="0"/>
              </a:spcBef>
              <a:spcAft>
                <a:spcPts val="0"/>
              </a:spcAft>
              <a:defRPr/>
            </a:pPr>
            <a:r>
              <a:rPr lang="en-US" b="0" dirty="0">
                <a:latin typeface="Optima"/>
                <a:cs typeface="ＭＳ Ｐゴシック" charset="0"/>
              </a:rPr>
              <a:t>name (no title or degree) + affiliation (university, etc.)</a:t>
            </a:r>
          </a:p>
          <a:p>
            <a:pPr algn="ctr" fontAlgn="auto">
              <a:spcBef>
                <a:spcPts val="0"/>
              </a:spcBef>
              <a:spcAft>
                <a:spcPts val="0"/>
              </a:spcAft>
              <a:defRPr/>
            </a:pPr>
            <a:endParaRPr lang="en-US" b="0" dirty="0">
              <a:latin typeface="Optima"/>
              <a:cs typeface="ＭＳ Ｐゴシック" charset="0"/>
            </a:endParaRPr>
          </a:p>
        </p:txBody>
      </p:sp>
      <p:sp useBgFill="1">
        <p:nvSpPr>
          <p:cNvPr id="12" name="Rounded Rectangular Callout 11">
            <a:extLst>
              <a:ext uri="{FF2B5EF4-FFF2-40B4-BE49-F238E27FC236}">
                <a16:creationId xmlns:a16="http://schemas.microsoft.com/office/drawing/2014/main" id="{B3E82104-A28B-CB44-ADA4-6209D7909FDE}"/>
              </a:ext>
            </a:extLst>
          </p:cNvPr>
          <p:cNvSpPr/>
          <p:nvPr/>
        </p:nvSpPr>
        <p:spPr bwMode="auto">
          <a:xfrm>
            <a:off x="249840" y="1311639"/>
            <a:ext cx="3581400" cy="2386301"/>
          </a:xfrm>
          <a:prstGeom prst="wedgeRoundRectCallout">
            <a:avLst>
              <a:gd name="adj1" fmla="val 90231"/>
              <a:gd name="adj2" fmla="val -31181"/>
              <a:gd name="adj3" fmla="val 16667"/>
            </a:avLst>
          </a:prstGeom>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a:lstStyle/>
          <a:p>
            <a:pPr algn="ctr" eaLnBrk="0" fontAlgn="auto" hangingPunct="0">
              <a:spcBef>
                <a:spcPts val="0"/>
              </a:spcBef>
              <a:spcAft>
                <a:spcPts val="0"/>
              </a:spcAft>
              <a:defRPr/>
            </a:pPr>
            <a:r>
              <a:rPr lang="en-US" sz="2400" dirty="0">
                <a:latin typeface="Optima"/>
                <a:ea typeface="ＭＳ Ｐゴシック" pitchFamily="-108" charset="-128"/>
                <a:cs typeface="Arial" panose="020B0604020202020204" pitchFamily="34" charset="0"/>
              </a:rPr>
              <a:t>Page header:</a:t>
            </a:r>
          </a:p>
          <a:p>
            <a:pPr algn="ctr" eaLnBrk="0" fontAlgn="auto" hangingPunct="0">
              <a:spcBef>
                <a:spcPts val="0"/>
              </a:spcBef>
              <a:spcAft>
                <a:spcPts val="0"/>
              </a:spcAft>
              <a:defRPr/>
            </a:pPr>
            <a:r>
              <a:rPr lang="en-US" sz="2400" dirty="0">
                <a:latin typeface="Optima"/>
                <a:ea typeface="ＭＳ Ｐゴシック" pitchFamily="-108" charset="-128"/>
                <a:cs typeface="Arial" panose="020B0604020202020204" pitchFamily="34" charset="0"/>
              </a:rPr>
              <a:t>(use Insert Page Header)</a:t>
            </a:r>
          </a:p>
          <a:p>
            <a:pPr algn="ctr" eaLnBrk="0" fontAlgn="auto" hangingPunct="0">
              <a:spcBef>
                <a:spcPts val="0"/>
              </a:spcBef>
              <a:spcAft>
                <a:spcPts val="0"/>
              </a:spcAft>
              <a:defRPr/>
            </a:pPr>
            <a:r>
              <a:rPr lang="en-US" sz="2400" dirty="0">
                <a:latin typeface="Optima"/>
                <a:ea typeface="ＭＳ Ｐゴシック" pitchFamily="-108" charset="-128"/>
                <a:cs typeface="Arial" panose="020B0604020202020204" pitchFamily="34" charset="0"/>
              </a:rPr>
              <a:t>Type short form of title flush left in all capitals + page number flush right.</a:t>
            </a:r>
          </a:p>
        </p:txBody>
      </p:sp>
      <p:grpSp>
        <p:nvGrpSpPr>
          <p:cNvPr id="12297" name="Group 15">
            <a:extLst>
              <a:ext uri="{FF2B5EF4-FFF2-40B4-BE49-F238E27FC236}">
                <a16:creationId xmlns:a16="http://schemas.microsoft.com/office/drawing/2014/main" id="{A2547475-6BE1-7142-96D6-0F29E11922AD}"/>
              </a:ext>
            </a:extLst>
          </p:cNvPr>
          <p:cNvGrpSpPr>
            <a:grpSpLocks/>
          </p:cNvGrpSpPr>
          <p:nvPr/>
        </p:nvGrpSpPr>
        <p:grpSpPr bwMode="auto">
          <a:xfrm>
            <a:off x="4235450" y="215900"/>
            <a:ext cx="5003229" cy="1276350"/>
            <a:chOff x="4235019" y="215386"/>
            <a:chExt cx="5003669" cy="1277461"/>
          </a:xfrm>
        </p:grpSpPr>
        <p:grpSp>
          <p:nvGrpSpPr>
            <p:cNvPr id="12298" name="Group 5">
              <a:extLst>
                <a:ext uri="{FF2B5EF4-FFF2-40B4-BE49-F238E27FC236}">
                  <a16:creationId xmlns:a16="http://schemas.microsoft.com/office/drawing/2014/main" id="{30255E61-799E-F340-AEDF-0465EE8D709D}"/>
                </a:ext>
              </a:extLst>
            </p:cNvPr>
            <p:cNvGrpSpPr>
              <a:grpSpLocks/>
            </p:cNvGrpSpPr>
            <p:nvPr/>
          </p:nvGrpSpPr>
          <p:grpSpPr bwMode="auto">
            <a:xfrm>
              <a:off x="4235019" y="215386"/>
              <a:ext cx="4908981" cy="1277461"/>
              <a:chOff x="0" y="2220850"/>
              <a:chExt cx="9144000" cy="2762588"/>
            </a:xfrm>
          </p:grpSpPr>
          <p:sp>
            <p:nvSpPr>
              <p:cNvPr id="19" name="Rectangle 18">
                <a:extLst>
                  <a:ext uri="{FF2B5EF4-FFF2-40B4-BE49-F238E27FC236}">
                    <a16:creationId xmlns:a16="http://schemas.microsoft.com/office/drawing/2014/main" id="{41B9DEC7-9D64-9549-B376-81F71435FBF8}"/>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2301" name="Picture 19" descr="High-Rez-OWL-Logo.png">
                <a:extLst>
                  <a:ext uri="{FF2B5EF4-FFF2-40B4-BE49-F238E27FC236}">
                    <a16:creationId xmlns:a16="http://schemas.microsoft.com/office/drawing/2014/main" id="{C1DD560B-B014-774D-95C5-AF883EF31A5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299" name="TextBox 2">
              <a:extLst>
                <a:ext uri="{FF2B5EF4-FFF2-40B4-BE49-F238E27FC236}">
                  <a16:creationId xmlns:a16="http://schemas.microsoft.com/office/drawing/2014/main" id="{5620F82E-0981-9944-9399-E872D9B23CE5}"/>
                </a:ext>
              </a:extLst>
            </p:cNvPr>
            <p:cNvSpPr txBox="1">
              <a:spLocks noChangeArrowheads="1"/>
            </p:cNvSpPr>
            <p:nvPr/>
          </p:nvSpPr>
          <p:spPr bwMode="auto">
            <a:xfrm>
              <a:off x="6535592" y="806544"/>
              <a:ext cx="2703096" cy="308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1400" dirty="0"/>
                <a:t>Title Page – Professional Paper</a:t>
              </a:r>
            </a:p>
          </p:txBody>
        </p:sp>
      </p:grpSp>
    </p:spTree>
    <p:extLst>
      <p:ext uri="{BB962C8B-B14F-4D97-AF65-F5344CB8AC3E}">
        <p14:creationId xmlns:p14="http://schemas.microsoft.com/office/powerpoint/2010/main" val="377163307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17F857-F46D-224C-9474-C3EE4977D145}"/>
              </a:ext>
            </a:extLst>
          </p:cNvPr>
          <p:cNvPicPr>
            <a:picLocks noChangeAspect="1"/>
          </p:cNvPicPr>
          <p:nvPr/>
        </p:nvPicPr>
        <p:blipFill>
          <a:blip r:embed="rId3"/>
          <a:stretch>
            <a:fillRect/>
          </a:stretch>
        </p:blipFill>
        <p:spPr>
          <a:xfrm>
            <a:off x="4701575" y="1474113"/>
            <a:ext cx="4442424" cy="5269934"/>
          </a:xfrm>
          <a:prstGeom prst="rect">
            <a:avLst/>
          </a:prstGeom>
        </p:spPr>
      </p:pic>
      <p:sp useBgFill="1">
        <p:nvSpPr>
          <p:cNvPr id="11" name="Rounded Rectangular Callout 10">
            <a:extLst>
              <a:ext uri="{FF2B5EF4-FFF2-40B4-BE49-F238E27FC236}">
                <a16:creationId xmlns:a16="http://schemas.microsoft.com/office/drawing/2014/main" id="{C6B5FD49-E020-DF4B-86BD-609AC57C53F1}"/>
              </a:ext>
            </a:extLst>
          </p:cNvPr>
          <p:cNvSpPr/>
          <p:nvPr/>
        </p:nvSpPr>
        <p:spPr bwMode="auto">
          <a:xfrm>
            <a:off x="174812" y="1492249"/>
            <a:ext cx="4267614" cy="4700587"/>
          </a:xfrm>
          <a:prstGeom prst="wedgeRoundRectCallout">
            <a:avLst>
              <a:gd name="adj1" fmla="val 98527"/>
              <a:gd name="adj2" fmla="val 22867"/>
              <a:gd name="adj3" fmla="val 16667"/>
            </a:avLst>
          </a:prstGeom>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algn="ctr" fontAlgn="auto">
              <a:spcBef>
                <a:spcPts val="0"/>
              </a:spcBef>
              <a:spcAft>
                <a:spcPts val="0"/>
              </a:spcAft>
              <a:defRPr/>
            </a:pPr>
            <a:r>
              <a:rPr lang="en-US" b="0" dirty="0">
                <a:latin typeface="Optima"/>
                <a:cs typeface="ＭＳ Ｐゴシック" charset="0"/>
              </a:rPr>
              <a:t>Author Note: </a:t>
            </a:r>
          </a:p>
          <a:p>
            <a:pPr algn="ctr" fontAlgn="auto">
              <a:spcBef>
                <a:spcPts val="0"/>
              </a:spcBef>
              <a:spcAft>
                <a:spcPts val="0"/>
              </a:spcAft>
              <a:defRPr/>
            </a:pPr>
            <a:r>
              <a:rPr lang="en-US" b="0" dirty="0">
                <a:latin typeface="Optima"/>
                <a:cs typeface="ＭＳ Ｐゴシック" charset="0"/>
              </a:rPr>
              <a:t>this may contain the following items, each on a separate line:</a:t>
            </a:r>
            <a:br>
              <a:rPr lang="en-US" b="0" dirty="0">
                <a:latin typeface="Optima"/>
                <a:cs typeface="ＭＳ Ｐゴシック" charset="0"/>
              </a:rPr>
            </a:br>
            <a:r>
              <a:rPr lang="en-US" b="0" dirty="0">
                <a:latin typeface="Optima"/>
                <a:cs typeface="ＭＳ Ｐゴシック" charset="0"/>
              </a:rPr>
              <a:t>- Links to ORCID </a:t>
            </a:r>
            <a:r>
              <a:rPr lang="en-US" b="0" dirty="0" err="1">
                <a:latin typeface="Optima"/>
                <a:cs typeface="ＭＳ Ｐゴシック" charset="0"/>
              </a:rPr>
              <a:t>iDs</a:t>
            </a:r>
            <a:endParaRPr lang="en-US" b="0" dirty="0">
              <a:latin typeface="Optima"/>
              <a:cs typeface="ＭＳ Ｐゴシック" charset="0"/>
            </a:endParaRPr>
          </a:p>
          <a:p>
            <a:pPr marL="342900" indent="-342900" algn="ctr" fontAlgn="auto">
              <a:spcBef>
                <a:spcPts val="0"/>
              </a:spcBef>
              <a:spcAft>
                <a:spcPts val="0"/>
              </a:spcAft>
              <a:buFontTx/>
              <a:buChar char="-"/>
              <a:defRPr/>
            </a:pPr>
            <a:r>
              <a:rPr lang="en-US" b="0" dirty="0">
                <a:latin typeface="Optima"/>
                <a:cs typeface="ＭＳ Ｐゴシック" charset="0"/>
              </a:rPr>
              <a:t>Any affiliation changes</a:t>
            </a:r>
          </a:p>
          <a:p>
            <a:pPr marL="342900" indent="-342900" algn="ctr" fontAlgn="auto">
              <a:spcBef>
                <a:spcPts val="0"/>
              </a:spcBef>
              <a:spcAft>
                <a:spcPts val="0"/>
              </a:spcAft>
              <a:buFontTx/>
              <a:buChar char="-"/>
              <a:defRPr/>
            </a:pPr>
            <a:r>
              <a:rPr lang="en-US" b="0" dirty="0">
                <a:latin typeface="Optima"/>
                <a:cs typeface="ＭＳ Ｐゴシック" charset="0"/>
              </a:rPr>
              <a:t>Any special disclosures or acknowledgments</a:t>
            </a:r>
          </a:p>
          <a:p>
            <a:pPr marL="342900" indent="-342900" algn="ctr" fontAlgn="auto">
              <a:spcBef>
                <a:spcPts val="0"/>
              </a:spcBef>
              <a:spcAft>
                <a:spcPts val="0"/>
              </a:spcAft>
              <a:buFontTx/>
              <a:buChar char="-"/>
              <a:defRPr/>
            </a:pPr>
            <a:r>
              <a:rPr lang="en-US" b="0" dirty="0">
                <a:latin typeface="Optima"/>
                <a:cs typeface="ＭＳ Ｐゴシック" charset="0"/>
              </a:rPr>
              <a:t>Contact info for the corresponding author</a:t>
            </a:r>
          </a:p>
          <a:p>
            <a:pPr algn="ctr" fontAlgn="auto">
              <a:spcBef>
                <a:spcPts val="0"/>
              </a:spcBef>
              <a:spcAft>
                <a:spcPts val="0"/>
              </a:spcAft>
              <a:defRPr/>
            </a:pPr>
            <a:r>
              <a:rPr lang="en-US" b="0" dirty="0">
                <a:latin typeface="Optima"/>
                <a:cs typeface="ＭＳ Ｐゴシック" charset="0"/>
              </a:rPr>
              <a:t>Omit any items that are irrelevant.</a:t>
            </a:r>
          </a:p>
          <a:p>
            <a:pPr marL="342900" indent="-342900" algn="ctr" fontAlgn="auto">
              <a:spcBef>
                <a:spcPts val="0"/>
              </a:spcBef>
              <a:spcAft>
                <a:spcPts val="0"/>
              </a:spcAft>
              <a:buFontTx/>
              <a:buChar char="-"/>
              <a:defRPr/>
            </a:pPr>
            <a:endParaRPr lang="en-US" b="0" dirty="0">
              <a:latin typeface="Optima"/>
              <a:cs typeface="ＭＳ Ｐゴシック" charset="0"/>
            </a:endParaRPr>
          </a:p>
          <a:p>
            <a:pPr algn="ctr" fontAlgn="auto">
              <a:spcBef>
                <a:spcPts val="0"/>
              </a:spcBef>
              <a:spcAft>
                <a:spcPts val="0"/>
              </a:spcAft>
              <a:defRPr/>
            </a:pPr>
            <a:endParaRPr lang="en-US" b="0" dirty="0">
              <a:latin typeface="Optima"/>
              <a:cs typeface="ＭＳ Ｐゴシック" charset="0"/>
            </a:endParaRPr>
          </a:p>
        </p:txBody>
      </p:sp>
      <p:grpSp>
        <p:nvGrpSpPr>
          <p:cNvPr id="12297" name="Group 15">
            <a:extLst>
              <a:ext uri="{FF2B5EF4-FFF2-40B4-BE49-F238E27FC236}">
                <a16:creationId xmlns:a16="http://schemas.microsoft.com/office/drawing/2014/main" id="{A2547475-6BE1-7142-96D6-0F29E11922AD}"/>
              </a:ext>
            </a:extLst>
          </p:cNvPr>
          <p:cNvGrpSpPr>
            <a:grpSpLocks/>
          </p:cNvGrpSpPr>
          <p:nvPr/>
        </p:nvGrpSpPr>
        <p:grpSpPr bwMode="auto">
          <a:xfrm>
            <a:off x="4235450" y="215900"/>
            <a:ext cx="5003229" cy="1276350"/>
            <a:chOff x="4235019" y="215386"/>
            <a:chExt cx="5003669" cy="1277461"/>
          </a:xfrm>
        </p:grpSpPr>
        <p:grpSp>
          <p:nvGrpSpPr>
            <p:cNvPr id="12298" name="Group 5">
              <a:extLst>
                <a:ext uri="{FF2B5EF4-FFF2-40B4-BE49-F238E27FC236}">
                  <a16:creationId xmlns:a16="http://schemas.microsoft.com/office/drawing/2014/main" id="{30255E61-799E-F340-AEDF-0465EE8D709D}"/>
                </a:ext>
              </a:extLst>
            </p:cNvPr>
            <p:cNvGrpSpPr>
              <a:grpSpLocks/>
            </p:cNvGrpSpPr>
            <p:nvPr/>
          </p:nvGrpSpPr>
          <p:grpSpPr bwMode="auto">
            <a:xfrm>
              <a:off x="4235019" y="215386"/>
              <a:ext cx="4908981" cy="1277461"/>
              <a:chOff x="0" y="2220850"/>
              <a:chExt cx="9144000" cy="2762588"/>
            </a:xfrm>
          </p:grpSpPr>
          <p:sp>
            <p:nvSpPr>
              <p:cNvPr id="19" name="Rectangle 18">
                <a:extLst>
                  <a:ext uri="{FF2B5EF4-FFF2-40B4-BE49-F238E27FC236}">
                    <a16:creationId xmlns:a16="http://schemas.microsoft.com/office/drawing/2014/main" id="{41B9DEC7-9D64-9549-B376-81F71435FBF8}"/>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2301" name="Picture 19" descr="High-Rez-OWL-Logo.png">
                <a:extLst>
                  <a:ext uri="{FF2B5EF4-FFF2-40B4-BE49-F238E27FC236}">
                    <a16:creationId xmlns:a16="http://schemas.microsoft.com/office/drawing/2014/main" id="{C1DD560B-B014-774D-95C5-AF883EF31A5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299" name="TextBox 2">
              <a:extLst>
                <a:ext uri="{FF2B5EF4-FFF2-40B4-BE49-F238E27FC236}">
                  <a16:creationId xmlns:a16="http://schemas.microsoft.com/office/drawing/2014/main" id="{5620F82E-0981-9944-9399-E872D9B23CE5}"/>
                </a:ext>
              </a:extLst>
            </p:cNvPr>
            <p:cNvSpPr txBox="1">
              <a:spLocks noChangeArrowheads="1"/>
            </p:cNvSpPr>
            <p:nvPr/>
          </p:nvSpPr>
          <p:spPr bwMode="auto">
            <a:xfrm>
              <a:off x="6535592" y="806544"/>
              <a:ext cx="2703096" cy="308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1400" dirty="0"/>
                <a:t>Title Page – Professional Paper</a:t>
              </a:r>
            </a:p>
          </p:txBody>
        </p:sp>
      </p:grpSp>
    </p:spTree>
    <p:extLst>
      <p:ext uri="{BB962C8B-B14F-4D97-AF65-F5344CB8AC3E}">
        <p14:creationId xmlns:p14="http://schemas.microsoft.com/office/powerpoint/2010/main" val="286975226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5985AB-D331-F14B-8699-3572A6F4FFFE}"/>
              </a:ext>
            </a:extLst>
          </p:cNvPr>
          <p:cNvPicPr>
            <a:picLocks noChangeAspect="1"/>
          </p:cNvPicPr>
          <p:nvPr/>
        </p:nvPicPr>
        <p:blipFill>
          <a:blip r:embed="rId3"/>
          <a:stretch>
            <a:fillRect/>
          </a:stretch>
        </p:blipFill>
        <p:spPr>
          <a:xfrm>
            <a:off x="4580970" y="1364333"/>
            <a:ext cx="4553188" cy="5493667"/>
          </a:xfrm>
          <a:prstGeom prst="rect">
            <a:avLst/>
          </a:prstGeom>
        </p:spPr>
      </p:pic>
      <p:sp useBgFill="1">
        <p:nvSpPr>
          <p:cNvPr id="10" name="Rounded Rectangular Callout 9">
            <a:extLst>
              <a:ext uri="{FF2B5EF4-FFF2-40B4-BE49-F238E27FC236}">
                <a16:creationId xmlns:a16="http://schemas.microsoft.com/office/drawing/2014/main" id="{2F5847D2-2B9D-F046-A635-A20499FA600B}"/>
              </a:ext>
            </a:extLst>
          </p:cNvPr>
          <p:cNvSpPr/>
          <p:nvPr/>
        </p:nvSpPr>
        <p:spPr bwMode="auto">
          <a:xfrm>
            <a:off x="560907" y="304799"/>
            <a:ext cx="3352800" cy="4307541"/>
          </a:xfrm>
          <a:prstGeom prst="wedgeRoundRectCallout">
            <a:avLst>
              <a:gd name="adj1" fmla="val 85657"/>
              <a:gd name="adj2" fmla="val -12562"/>
              <a:gd name="adj3" fmla="val 16667"/>
            </a:avLst>
          </a:prstGeom>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a:lstStyle/>
          <a:p>
            <a:pPr algn="ctr" eaLnBrk="0" hangingPunct="0">
              <a:defRPr/>
            </a:pPr>
            <a:r>
              <a:rPr lang="en-US" altLang="ja-JP" sz="2400" dirty="0">
                <a:latin typeface="Optima"/>
              </a:rPr>
              <a:t>Page header continues on all pages for </a:t>
            </a:r>
            <a:r>
              <a:rPr lang="en-US" altLang="ja-JP" sz="2400" b="1" dirty="0">
                <a:latin typeface="Optima"/>
              </a:rPr>
              <a:t>professional papers </a:t>
            </a:r>
            <a:r>
              <a:rPr lang="en-US" altLang="ja-JP" sz="2400" dirty="0">
                <a:latin typeface="Optima"/>
              </a:rPr>
              <a:t>only. </a:t>
            </a:r>
            <a:r>
              <a:rPr lang="en-US" altLang="ja-JP" sz="2400" b="1" dirty="0">
                <a:latin typeface="Optima"/>
              </a:rPr>
              <a:t>Student papers </a:t>
            </a:r>
            <a:r>
              <a:rPr lang="en-US" altLang="ja-JP" sz="2400" dirty="0">
                <a:latin typeface="Optima"/>
              </a:rPr>
              <a:t>contain only the page number.</a:t>
            </a:r>
          </a:p>
          <a:p>
            <a:pPr algn="ctr" eaLnBrk="0" hangingPunct="0">
              <a:defRPr/>
            </a:pPr>
            <a:endParaRPr lang="en-US" altLang="en-US" sz="2400" dirty="0">
              <a:latin typeface="Optima"/>
            </a:endParaRPr>
          </a:p>
          <a:p>
            <a:pPr algn="ctr" eaLnBrk="0" hangingPunct="0">
              <a:defRPr/>
            </a:pPr>
            <a:r>
              <a:rPr lang="en-US" altLang="en-US" sz="2400" dirty="0">
                <a:latin typeface="Optima"/>
              </a:rPr>
              <a:t>Abstract: centered and bolded at the top of the page.</a:t>
            </a:r>
          </a:p>
        </p:txBody>
      </p:sp>
      <p:sp useBgFill="1">
        <p:nvSpPr>
          <p:cNvPr id="11" name="Rounded Rectangular Callout 10">
            <a:extLst>
              <a:ext uri="{FF2B5EF4-FFF2-40B4-BE49-F238E27FC236}">
                <a16:creationId xmlns:a16="http://schemas.microsoft.com/office/drawing/2014/main" id="{0ABB48B5-7DB3-DB47-B720-90E77E1666A0}"/>
              </a:ext>
            </a:extLst>
          </p:cNvPr>
          <p:cNvSpPr/>
          <p:nvPr/>
        </p:nvSpPr>
        <p:spPr bwMode="auto">
          <a:xfrm>
            <a:off x="457200" y="4921624"/>
            <a:ext cx="3505200" cy="1631576"/>
          </a:xfrm>
          <a:prstGeom prst="wedgeRoundRectCallout">
            <a:avLst>
              <a:gd name="adj1" fmla="val 81940"/>
              <a:gd name="adj2" fmla="val -69435"/>
              <a:gd name="adj3" fmla="val 16667"/>
            </a:avLst>
          </a:prstGeom>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algn="ctr" fontAlgn="auto">
              <a:spcBef>
                <a:spcPts val="0"/>
              </a:spcBef>
              <a:spcAft>
                <a:spcPts val="0"/>
              </a:spcAft>
              <a:defRPr/>
            </a:pPr>
            <a:r>
              <a:rPr lang="en-US" b="0" dirty="0">
                <a:latin typeface="Optima"/>
                <a:cs typeface="ＭＳ Ｐゴシック" charset="0"/>
              </a:rPr>
              <a:t>Write a 150- to 250- word summary of your paper in an accurate, and concise manner.</a:t>
            </a:r>
          </a:p>
        </p:txBody>
      </p:sp>
      <p:grpSp>
        <p:nvGrpSpPr>
          <p:cNvPr id="13321" name="Group 8">
            <a:extLst>
              <a:ext uri="{FF2B5EF4-FFF2-40B4-BE49-F238E27FC236}">
                <a16:creationId xmlns:a16="http://schemas.microsoft.com/office/drawing/2014/main" id="{071A05EA-D4CE-9240-A144-0C1AF1D00D97}"/>
              </a:ext>
            </a:extLst>
          </p:cNvPr>
          <p:cNvGrpSpPr>
            <a:grpSpLocks/>
          </p:cNvGrpSpPr>
          <p:nvPr/>
        </p:nvGrpSpPr>
        <p:grpSpPr bwMode="auto">
          <a:xfrm>
            <a:off x="4235450" y="215900"/>
            <a:ext cx="4908550" cy="1276350"/>
            <a:chOff x="4235019" y="215386"/>
            <a:chExt cx="4908981" cy="1277461"/>
          </a:xfrm>
        </p:grpSpPr>
        <p:grpSp>
          <p:nvGrpSpPr>
            <p:cNvPr id="13322" name="Group 5">
              <a:extLst>
                <a:ext uri="{FF2B5EF4-FFF2-40B4-BE49-F238E27FC236}">
                  <a16:creationId xmlns:a16="http://schemas.microsoft.com/office/drawing/2014/main" id="{6FA82C5B-7294-E84F-9C60-25457032F4F2}"/>
                </a:ext>
              </a:extLst>
            </p:cNvPr>
            <p:cNvGrpSpPr>
              <a:grpSpLocks/>
            </p:cNvGrpSpPr>
            <p:nvPr/>
          </p:nvGrpSpPr>
          <p:grpSpPr bwMode="auto">
            <a:xfrm>
              <a:off x="4235019" y="215386"/>
              <a:ext cx="4908981" cy="1277461"/>
              <a:chOff x="0" y="2220850"/>
              <a:chExt cx="9144000" cy="2762588"/>
            </a:xfrm>
          </p:grpSpPr>
          <p:sp>
            <p:nvSpPr>
              <p:cNvPr id="14" name="Rectangle 13">
                <a:extLst>
                  <a:ext uri="{FF2B5EF4-FFF2-40B4-BE49-F238E27FC236}">
                    <a16:creationId xmlns:a16="http://schemas.microsoft.com/office/drawing/2014/main" id="{4F6D1369-7A8E-704A-AB2B-95CD1FAEE4E9}"/>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3325" name="Picture 14" descr="High-Rez-OWL-Logo.png">
                <a:extLst>
                  <a:ext uri="{FF2B5EF4-FFF2-40B4-BE49-F238E27FC236}">
                    <a16:creationId xmlns:a16="http://schemas.microsoft.com/office/drawing/2014/main" id="{438DAFE6-A2A8-864F-8F1D-34B44B6802E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323" name="TextBox 2">
              <a:extLst>
                <a:ext uri="{FF2B5EF4-FFF2-40B4-BE49-F238E27FC236}">
                  <a16:creationId xmlns:a16="http://schemas.microsoft.com/office/drawing/2014/main" id="{405B6004-CCA5-5749-B8F5-FA229CF49853}"/>
                </a:ext>
              </a:extLst>
            </p:cNvPr>
            <p:cNvSpPr txBox="1">
              <a:spLocks noChangeArrowheads="1"/>
            </p:cNvSpPr>
            <p:nvPr/>
          </p:nvSpPr>
          <p:spPr bwMode="auto">
            <a:xfrm>
              <a:off x="7063413" y="746373"/>
              <a:ext cx="17588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dirty="0"/>
                <a:t>Abstract Page</a:t>
              </a:r>
              <a:endParaRPr lang="en-US" altLang="en-US" dirty="0"/>
            </a:p>
          </p:txBody>
        </p:sp>
      </p:grpSp>
      <p:sp useBgFill="1">
        <p:nvSpPr>
          <p:cNvPr id="12" name="Rounded Rectangular Callout 11">
            <a:extLst>
              <a:ext uri="{FF2B5EF4-FFF2-40B4-BE49-F238E27FC236}">
                <a16:creationId xmlns:a16="http://schemas.microsoft.com/office/drawing/2014/main" id="{6A3A8C8A-0426-134D-8EBA-96BABA94F7C3}"/>
              </a:ext>
            </a:extLst>
          </p:cNvPr>
          <p:cNvSpPr/>
          <p:nvPr/>
        </p:nvSpPr>
        <p:spPr bwMode="auto">
          <a:xfrm>
            <a:off x="5310996" y="5737412"/>
            <a:ext cx="3505200" cy="954741"/>
          </a:xfrm>
          <a:prstGeom prst="wedgeRoundRectCallout">
            <a:avLst>
              <a:gd name="adj1" fmla="val -11282"/>
              <a:gd name="adj2" fmla="val -99012"/>
              <a:gd name="adj3" fmla="val 16667"/>
            </a:avLst>
          </a:prstGeom>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algn="ctr" fontAlgn="auto">
              <a:spcBef>
                <a:spcPts val="0"/>
              </a:spcBef>
              <a:spcAft>
                <a:spcPts val="0"/>
              </a:spcAft>
              <a:defRPr/>
            </a:pPr>
            <a:r>
              <a:rPr lang="en-US" b="0" dirty="0">
                <a:latin typeface="Optima"/>
                <a:cs typeface="ＭＳ Ｐゴシック" charset="0"/>
              </a:rPr>
              <a:t>Follow the abstract with a short list of keywords.</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3">
            <a:extLst>
              <a:ext uri="{FF2B5EF4-FFF2-40B4-BE49-F238E27FC236}">
                <a16:creationId xmlns:a16="http://schemas.microsoft.com/office/drawing/2014/main" id="{4C65EB91-818D-9042-B35D-798920DADB99}"/>
              </a:ext>
            </a:extLst>
          </p:cNvPr>
          <p:cNvSpPr txBox="1">
            <a:spLocks noChangeArrowheads="1"/>
          </p:cNvSpPr>
          <p:nvPr/>
        </p:nvSpPr>
        <p:spPr bwMode="auto">
          <a:xfrm>
            <a:off x="538163" y="1703388"/>
            <a:ext cx="7942262"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buFont typeface="Arial" panose="020B0604020202020204" pitchFamily="34" charset="0"/>
              <a:buChar char="•"/>
            </a:pPr>
            <a:r>
              <a:rPr lang="en-US" altLang="en-US" sz="2400" dirty="0">
                <a:latin typeface="Optima" panose="02000503060000020004" pitchFamily="2" charset="0"/>
              </a:rPr>
              <a:t>Number the first text page as page number 3 </a:t>
            </a:r>
          </a:p>
          <a:p>
            <a:pPr eaLnBrk="1" hangingPunct="1">
              <a:buFont typeface="Arial" panose="020B0604020202020204" pitchFamily="34" charset="0"/>
              <a:buChar char="•"/>
            </a:pPr>
            <a:endParaRPr lang="en-US" altLang="en-US" sz="2400" dirty="0">
              <a:latin typeface="Optima" panose="02000503060000020004" pitchFamily="2" charset="0"/>
            </a:endParaRPr>
          </a:p>
          <a:p>
            <a:pPr eaLnBrk="1" hangingPunct="1">
              <a:buFont typeface="Arial" panose="020B0604020202020204" pitchFamily="34" charset="0"/>
              <a:buChar char="•"/>
            </a:pPr>
            <a:r>
              <a:rPr lang="en-US" altLang="en-US" sz="2400" dirty="0">
                <a:latin typeface="Optima" panose="02000503060000020004" pitchFamily="2" charset="0"/>
              </a:rPr>
              <a:t>Center and bold the (full) title of the paper at the top of the page</a:t>
            </a:r>
          </a:p>
          <a:p>
            <a:pPr eaLnBrk="1" hangingPunct="1">
              <a:buFont typeface="Arial" panose="020B0604020202020204" pitchFamily="34" charset="0"/>
              <a:buChar char="•"/>
            </a:pPr>
            <a:endParaRPr lang="en-US" altLang="en-US" sz="2400" dirty="0">
              <a:latin typeface="Optima" panose="02000503060000020004" pitchFamily="2" charset="0"/>
            </a:endParaRPr>
          </a:p>
          <a:p>
            <a:pPr eaLnBrk="1" hangingPunct="1">
              <a:buFont typeface="Arial" panose="020B0604020202020204" pitchFamily="34" charset="0"/>
              <a:buChar char="•"/>
            </a:pPr>
            <a:r>
              <a:rPr lang="en-US" altLang="en-US" sz="2400" dirty="0">
                <a:latin typeface="Optima" panose="02000503060000020004" pitchFamily="2" charset="0"/>
              </a:rPr>
              <a:t> Type the text double-spaced with all sections following each other without a break</a:t>
            </a:r>
          </a:p>
          <a:p>
            <a:pPr eaLnBrk="1" hangingPunct="1">
              <a:buFont typeface="Arial" panose="020B0604020202020204" pitchFamily="34" charset="0"/>
              <a:buChar char="•"/>
            </a:pPr>
            <a:endParaRPr lang="en-US" altLang="en-US" sz="2400" dirty="0">
              <a:latin typeface="Optima" panose="02000503060000020004" pitchFamily="2" charset="0"/>
            </a:endParaRPr>
          </a:p>
          <a:p>
            <a:pPr eaLnBrk="1" hangingPunct="1">
              <a:buFont typeface="Arial" panose="020B0604020202020204" pitchFamily="34" charset="0"/>
              <a:buChar char="•"/>
            </a:pPr>
            <a:r>
              <a:rPr lang="en-US" altLang="en-US" sz="2400" dirty="0">
                <a:latin typeface="Optima" panose="02000503060000020004" pitchFamily="2" charset="0"/>
              </a:rPr>
              <a:t> Identify the sources you use in the paper with either narrative citations or parenthetical, in-text citations</a:t>
            </a:r>
          </a:p>
          <a:p>
            <a:pPr eaLnBrk="1" hangingPunct="1">
              <a:buFont typeface="Arial" panose="020B0604020202020204" pitchFamily="34" charset="0"/>
              <a:buChar char="•"/>
            </a:pPr>
            <a:endParaRPr lang="en-US" altLang="en-US" sz="2400" dirty="0">
              <a:latin typeface="Optima" panose="02000503060000020004" pitchFamily="2" charset="0"/>
            </a:endParaRPr>
          </a:p>
          <a:p>
            <a:pPr eaLnBrk="1" hangingPunct="1">
              <a:buFont typeface="Arial" panose="020B0604020202020204" pitchFamily="34" charset="0"/>
              <a:buChar char="•"/>
            </a:pPr>
            <a:r>
              <a:rPr lang="en-US" altLang="en-US" sz="2400" dirty="0">
                <a:latin typeface="Optima" panose="02000503060000020004" pitchFamily="2" charset="0"/>
              </a:rPr>
              <a:t> Format tables and figures</a:t>
            </a:r>
          </a:p>
          <a:p>
            <a:pPr eaLnBrk="1" hangingPunct="1">
              <a:buFont typeface="Arial" panose="020B0604020202020204" pitchFamily="34" charset="0"/>
              <a:buChar char="•"/>
            </a:pPr>
            <a:endParaRPr lang="en-US" altLang="en-US" sz="2400" dirty="0">
              <a:latin typeface="Optima" panose="02000503060000020004" pitchFamily="2" charset="0"/>
            </a:endParaRPr>
          </a:p>
        </p:txBody>
      </p:sp>
      <p:grpSp>
        <p:nvGrpSpPr>
          <p:cNvPr id="14339" name="Group 7">
            <a:extLst>
              <a:ext uri="{FF2B5EF4-FFF2-40B4-BE49-F238E27FC236}">
                <a16:creationId xmlns:a16="http://schemas.microsoft.com/office/drawing/2014/main" id="{9C32B7CC-3D33-474B-A81C-93D58DC93EA3}"/>
              </a:ext>
            </a:extLst>
          </p:cNvPr>
          <p:cNvGrpSpPr>
            <a:grpSpLocks/>
          </p:cNvGrpSpPr>
          <p:nvPr/>
        </p:nvGrpSpPr>
        <p:grpSpPr bwMode="auto">
          <a:xfrm>
            <a:off x="4235450" y="215900"/>
            <a:ext cx="4908550" cy="1276350"/>
            <a:chOff x="4235019" y="215386"/>
            <a:chExt cx="4908981" cy="1277461"/>
          </a:xfrm>
        </p:grpSpPr>
        <p:grpSp>
          <p:nvGrpSpPr>
            <p:cNvPr id="14340" name="Group 5">
              <a:extLst>
                <a:ext uri="{FF2B5EF4-FFF2-40B4-BE49-F238E27FC236}">
                  <a16:creationId xmlns:a16="http://schemas.microsoft.com/office/drawing/2014/main" id="{3783D0C7-720F-BC45-BF44-2E0D5E484D49}"/>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6CF62C41-F750-D341-9114-706CAC61338A}"/>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4343" name="Picture 11" descr="High-Rez-OWL-Logo.png">
                <a:extLst>
                  <a:ext uri="{FF2B5EF4-FFF2-40B4-BE49-F238E27FC236}">
                    <a16:creationId xmlns:a16="http://schemas.microsoft.com/office/drawing/2014/main" id="{10C666B3-EDD6-6F49-B544-63D5ACB5DA1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41" name="TextBox 2">
              <a:extLst>
                <a:ext uri="{FF2B5EF4-FFF2-40B4-BE49-F238E27FC236}">
                  <a16:creationId xmlns:a16="http://schemas.microsoft.com/office/drawing/2014/main" id="{49263D0C-4B04-7D43-87F2-9C202AC64D54}"/>
                </a:ext>
              </a:extLst>
            </p:cNvPr>
            <p:cNvSpPr txBox="1">
              <a:spLocks noChangeArrowheads="1"/>
            </p:cNvSpPr>
            <p:nvPr/>
          </p:nvSpPr>
          <p:spPr bwMode="auto">
            <a:xfrm>
              <a:off x="6973213" y="746373"/>
              <a:ext cx="21707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r" eaLnBrk="1" hangingPunct="1"/>
              <a:r>
                <a:rPr lang="en-US" altLang="en-US" sz="2000" dirty="0"/>
                <a:t>Main Body (Text)</a:t>
              </a:r>
              <a:endParaRPr lang="en-US" altLang="en-US" dirty="0"/>
            </a:p>
          </p:txBody>
        </p:sp>
      </p:gr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1">
            <a:extLst>
              <a:ext uri="{FF2B5EF4-FFF2-40B4-BE49-F238E27FC236}">
                <a16:creationId xmlns:a16="http://schemas.microsoft.com/office/drawing/2014/main" id="{CECEF566-BAA6-D54A-AD1D-A8C91F7A190C}"/>
              </a:ext>
            </a:extLst>
          </p:cNvPr>
          <p:cNvSpPr>
            <a:spLocks noChangeArrowheads="1"/>
          </p:cNvSpPr>
          <p:nvPr/>
        </p:nvSpPr>
        <p:spPr bwMode="auto">
          <a:xfrm>
            <a:off x="295275" y="1455738"/>
            <a:ext cx="45720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buFont typeface="Arial" panose="020B0604020202020204" pitchFamily="34" charset="0"/>
              <a:buChar char="•"/>
            </a:pPr>
            <a:r>
              <a:rPr lang="en-US" altLang="en-US" dirty="0">
                <a:latin typeface="Optima" panose="02000503060000020004" pitchFamily="2" charset="0"/>
              </a:rPr>
              <a:t> </a:t>
            </a:r>
            <a:r>
              <a:rPr lang="en-US" altLang="en-US" sz="2400" dirty="0">
                <a:latin typeface="Optima" panose="02000503060000020004" pitchFamily="2" charset="0"/>
              </a:rPr>
              <a:t>Center the title (References) at the top of the page. Bold this title.</a:t>
            </a:r>
          </a:p>
          <a:p>
            <a:pPr eaLnBrk="1" hangingPunct="1">
              <a:buFont typeface="Arial" panose="020B0604020202020204" pitchFamily="34" charset="0"/>
              <a:buChar char="•"/>
            </a:pPr>
            <a:endParaRPr lang="en-US" altLang="en-US" sz="2400" dirty="0">
              <a:latin typeface="Optima" panose="02000503060000020004" pitchFamily="2" charset="0"/>
            </a:endParaRPr>
          </a:p>
          <a:p>
            <a:pPr eaLnBrk="1" hangingPunct="1">
              <a:buFont typeface="Arial" panose="020B0604020202020204" pitchFamily="34" charset="0"/>
              <a:buChar char="•"/>
            </a:pPr>
            <a:r>
              <a:rPr lang="en-US" altLang="en-US" sz="2400" dirty="0">
                <a:latin typeface="Optima" panose="02000503060000020004" pitchFamily="2" charset="0"/>
              </a:rPr>
              <a:t> Double-space reference entries</a:t>
            </a:r>
          </a:p>
          <a:p>
            <a:pPr eaLnBrk="1" hangingPunct="1">
              <a:buFont typeface="Arial" panose="020B0604020202020204" pitchFamily="34" charset="0"/>
              <a:buChar char="•"/>
            </a:pPr>
            <a:endParaRPr lang="en-US" altLang="en-US" sz="2400" dirty="0">
              <a:latin typeface="Optima" panose="02000503060000020004" pitchFamily="2" charset="0"/>
            </a:endParaRPr>
          </a:p>
          <a:p>
            <a:pPr eaLnBrk="1" hangingPunct="1">
              <a:buFont typeface="Arial" panose="020B0604020202020204" pitchFamily="34" charset="0"/>
              <a:buChar char="•"/>
            </a:pPr>
            <a:r>
              <a:rPr lang="en-US" altLang="en-US" sz="2400" dirty="0">
                <a:latin typeface="Optima" panose="02000503060000020004" pitchFamily="2" charset="0"/>
              </a:rPr>
              <a:t> Flush left the first line of the entry and indent subsequent lines</a:t>
            </a:r>
          </a:p>
          <a:p>
            <a:pPr eaLnBrk="1" hangingPunct="1">
              <a:buFont typeface="Arial" panose="020B0604020202020204" pitchFamily="34" charset="0"/>
              <a:buChar char="•"/>
            </a:pPr>
            <a:endParaRPr lang="en-US" altLang="en-US" sz="2400" dirty="0">
              <a:latin typeface="Optima" panose="02000503060000020004" pitchFamily="2" charset="0"/>
            </a:endParaRPr>
          </a:p>
          <a:p>
            <a:pPr eaLnBrk="1" hangingPunct="1">
              <a:buFont typeface="Arial" panose="020B0604020202020204" pitchFamily="34" charset="0"/>
              <a:buChar char="•"/>
            </a:pPr>
            <a:r>
              <a:rPr lang="en-US" altLang="en-US" sz="2400" dirty="0">
                <a:latin typeface="Optima" panose="02000503060000020004" pitchFamily="2" charset="0"/>
              </a:rPr>
              <a:t> Order entries alphabetically by the surname of the first author of each work</a:t>
            </a:r>
          </a:p>
        </p:txBody>
      </p:sp>
      <p:grpSp>
        <p:nvGrpSpPr>
          <p:cNvPr id="15364" name="Group 7">
            <a:extLst>
              <a:ext uri="{FF2B5EF4-FFF2-40B4-BE49-F238E27FC236}">
                <a16:creationId xmlns:a16="http://schemas.microsoft.com/office/drawing/2014/main" id="{E1518C98-1448-EA4D-A4BE-AB3AE8FB82B7}"/>
              </a:ext>
            </a:extLst>
          </p:cNvPr>
          <p:cNvGrpSpPr>
            <a:grpSpLocks/>
          </p:cNvGrpSpPr>
          <p:nvPr/>
        </p:nvGrpSpPr>
        <p:grpSpPr bwMode="auto">
          <a:xfrm>
            <a:off x="4235450" y="215900"/>
            <a:ext cx="4908550" cy="1276350"/>
            <a:chOff x="4235019" y="215386"/>
            <a:chExt cx="4908981" cy="1277461"/>
          </a:xfrm>
        </p:grpSpPr>
        <p:grpSp>
          <p:nvGrpSpPr>
            <p:cNvPr id="15365" name="Group 5">
              <a:extLst>
                <a:ext uri="{FF2B5EF4-FFF2-40B4-BE49-F238E27FC236}">
                  <a16:creationId xmlns:a16="http://schemas.microsoft.com/office/drawing/2014/main" id="{55CCE0C9-7DA5-E94E-B24B-DD3CD603BF39}"/>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A789965D-BC62-5947-AC4E-997EDDD476F8}"/>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5368" name="Picture 11" descr="High-Rez-OWL-Logo.png">
                <a:extLst>
                  <a:ext uri="{FF2B5EF4-FFF2-40B4-BE49-F238E27FC236}">
                    <a16:creationId xmlns:a16="http://schemas.microsoft.com/office/drawing/2014/main" id="{83DB134A-576C-1547-ADF9-26673B9853D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366" name="TextBox 2">
              <a:extLst>
                <a:ext uri="{FF2B5EF4-FFF2-40B4-BE49-F238E27FC236}">
                  <a16:creationId xmlns:a16="http://schemas.microsoft.com/office/drawing/2014/main" id="{D3B0A420-0599-B44B-B806-E07309029313}"/>
                </a:ext>
              </a:extLst>
            </p:cNvPr>
            <p:cNvSpPr txBox="1">
              <a:spLocks noChangeArrowheads="1"/>
            </p:cNvSpPr>
            <p:nvPr/>
          </p:nvSpPr>
          <p:spPr bwMode="auto">
            <a:xfrm>
              <a:off x="7063413" y="746373"/>
              <a:ext cx="191270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dirty="0"/>
                <a:t>Reference Page</a:t>
              </a:r>
              <a:endParaRPr lang="en-US" altLang="en-US" dirty="0"/>
            </a:p>
          </p:txBody>
        </p:sp>
      </p:grpSp>
      <p:pic>
        <p:nvPicPr>
          <p:cNvPr id="2" name="Picture 1">
            <a:extLst>
              <a:ext uri="{FF2B5EF4-FFF2-40B4-BE49-F238E27FC236}">
                <a16:creationId xmlns:a16="http://schemas.microsoft.com/office/drawing/2014/main" id="{F769B3B4-CB2F-4C61-ADA8-425A5C0C0403}"/>
              </a:ext>
            </a:extLst>
          </p:cNvPr>
          <p:cNvPicPr>
            <a:picLocks noChangeAspect="1"/>
          </p:cNvPicPr>
          <p:nvPr/>
        </p:nvPicPr>
        <p:blipFill>
          <a:blip r:embed="rId4"/>
          <a:stretch>
            <a:fillRect/>
          </a:stretch>
        </p:blipFill>
        <p:spPr>
          <a:xfrm>
            <a:off x="4867275" y="1941513"/>
            <a:ext cx="3909096" cy="3602037"/>
          </a:xfrm>
          <a:prstGeom prst="rect">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28383A8-B328-B746-A751-A32549295C2E}"/>
              </a:ext>
            </a:extLst>
          </p:cNvPr>
          <p:cNvSpPr txBox="1"/>
          <p:nvPr/>
        </p:nvSpPr>
        <p:spPr>
          <a:xfrm>
            <a:off x="393700" y="2171700"/>
            <a:ext cx="8462963" cy="4186238"/>
          </a:xfrm>
          <a:prstGeom prst="rect">
            <a:avLst/>
          </a:prstGeom>
          <a:noFill/>
        </p:spPr>
        <p:txBody>
          <a:bodyPr>
            <a:spAutoFit/>
          </a:bodyPr>
          <a:lstStyle/>
          <a:p>
            <a:pPr fontAlgn="auto">
              <a:spcAft>
                <a:spcPts val="0"/>
              </a:spcAft>
              <a:defRPr/>
            </a:pPr>
            <a:r>
              <a:rPr lang="en-US" altLang="en-US" sz="2400" dirty="0">
                <a:latin typeface="Optima"/>
                <a:ea typeface="+mn-ea"/>
              </a:rPr>
              <a:t>The American Psychological Association (APA) citation style is the most commonly used format for manuscripts in the social sciences.</a:t>
            </a:r>
          </a:p>
          <a:p>
            <a:pPr fontAlgn="auto">
              <a:spcAft>
                <a:spcPts val="0"/>
              </a:spcAft>
              <a:defRPr/>
            </a:pPr>
            <a:endParaRPr lang="en-US" altLang="en-US" sz="2400" dirty="0">
              <a:latin typeface="Optima"/>
              <a:ea typeface="+mn-ea"/>
            </a:endParaRPr>
          </a:p>
          <a:p>
            <a:pPr fontAlgn="auto">
              <a:spcAft>
                <a:spcPts val="0"/>
              </a:spcAft>
              <a:defRPr/>
            </a:pPr>
            <a:r>
              <a:rPr lang="en-US" altLang="en-US" sz="2400" dirty="0">
                <a:latin typeface="Optima"/>
                <a:ea typeface="+mn-ea"/>
              </a:rPr>
              <a:t>APA regulates:</a:t>
            </a:r>
          </a:p>
          <a:p>
            <a:pPr lvl="1" fontAlgn="auto">
              <a:lnSpc>
                <a:spcPct val="150000"/>
              </a:lnSpc>
              <a:spcAft>
                <a:spcPts val="0"/>
              </a:spcAft>
              <a:buFont typeface="Arial" pitchFamily="34" charset="0"/>
              <a:buChar char="•"/>
              <a:defRPr/>
            </a:pPr>
            <a:r>
              <a:rPr lang="en-US" altLang="en-US" sz="2400" dirty="0">
                <a:latin typeface="Optima"/>
                <a:ea typeface="+mn-ea"/>
              </a:rPr>
              <a:t> Stylistics</a:t>
            </a:r>
          </a:p>
          <a:p>
            <a:pPr lvl="1" fontAlgn="auto">
              <a:lnSpc>
                <a:spcPct val="150000"/>
              </a:lnSpc>
              <a:spcAft>
                <a:spcPts val="0"/>
              </a:spcAft>
              <a:buFont typeface="Arial" pitchFamily="34" charset="0"/>
              <a:buChar char="•"/>
              <a:defRPr/>
            </a:pPr>
            <a:r>
              <a:rPr lang="en-US" altLang="en-US" sz="2400" dirty="0">
                <a:latin typeface="Optima"/>
                <a:ea typeface="+mn-ea"/>
              </a:rPr>
              <a:t> In-text citations</a:t>
            </a:r>
          </a:p>
          <a:p>
            <a:pPr lvl="1" fontAlgn="auto">
              <a:lnSpc>
                <a:spcPct val="150000"/>
              </a:lnSpc>
              <a:spcAft>
                <a:spcPts val="0"/>
              </a:spcAft>
              <a:buFont typeface="Arial" pitchFamily="34" charset="0"/>
              <a:buChar char="•"/>
              <a:defRPr/>
            </a:pPr>
            <a:r>
              <a:rPr lang="en-US" altLang="en-US" sz="2400" dirty="0">
                <a:latin typeface="Optima"/>
                <a:ea typeface="+mn-ea"/>
              </a:rPr>
              <a:t> References</a:t>
            </a:r>
          </a:p>
          <a:p>
            <a:pPr fontAlgn="auto">
              <a:spcBef>
                <a:spcPts val="0"/>
              </a:spcBef>
              <a:spcAft>
                <a:spcPts val="0"/>
              </a:spcAft>
              <a:defRPr/>
            </a:pPr>
            <a:endParaRPr lang="en-US" sz="2000" dirty="0">
              <a:latin typeface="Optima"/>
              <a:ea typeface="+mn-ea"/>
              <a:cs typeface="Optima"/>
            </a:endParaRPr>
          </a:p>
          <a:p>
            <a:pPr marL="742950" lvl="1" indent="-285750" fontAlgn="auto">
              <a:spcBef>
                <a:spcPts val="0"/>
              </a:spcBef>
              <a:spcAft>
                <a:spcPts val="0"/>
              </a:spcAft>
              <a:buFont typeface="Arial"/>
              <a:buChar char="•"/>
              <a:defRPr/>
            </a:pPr>
            <a:endParaRPr lang="en-US" dirty="0">
              <a:latin typeface="Optima"/>
              <a:ea typeface="+mn-ea"/>
              <a:cs typeface="Optima"/>
            </a:endParaRPr>
          </a:p>
        </p:txBody>
      </p:sp>
      <p:grpSp>
        <p:nvGrpSpPr>
          <p:cNvPr id="3075" name="Group 20">
            <a:extLst>
              <a:ext uri="{FF2B5EF4-FFF2-40B4-BE49-F238E27FC236}">
                <a16:creationId xmlns:a16="http://schemas.microsoft.com/office/drawing/2014/main" id="{F465AA95-A697-9849-935B-AADF3E213DBF}"/>
              </a:ext>
            </a:extLst>
          </p:cNvPr>
          <p:cNvGrpSpPr>
            <a:grpSpLocks/>
          </p:cNvGrpSpPr>
          <p:nvPr/>
        </p:nvGrpSpPr>
        <p:grpSpPr bwMode="auto">
          <a:xfrm>
            <a:off x="1128713" y="0"/>
            <a:ext cx="6773862" cy="2022475"/>
            <a:chOff x="0" y="0"/>
            <a:chExt cx="9144000" cy="2762588"/>
          </a:xfrm>
        </p:grpSpPr>
        <p:grpSp>
          <p:nvGrpSpPr>
            <p:cNvPr id="3077" name="Group 1">
              <a:extLst>
                <a:ext uri="{FF2B5EF4-FFF2-40B4-BE49-F238E27FC236}">
                  <a16:creationId xmlns:a16="http://schemas.microsoft.com/office/drawing/2014/main" id="{8F9A7B9F-BA06-3F41-AA09-CCA23F94E153}"/>
                </a:ext>
              </a:extLst>
            </p:cNvPr>
            <p:cNvGrpSpPr>
              <a:grpSpLocks/>
            </p:cNvGrpSpPr>
            <p:nvPr/>
          </p:nvGrpSpPr>
          <p:grpSpPr bwMode="auto">
            <a:xfrm>
              <a:off x="0" y="0"/>
              <a:ext cx="9144000" cy="2762588"/>
              <a:chOff x="0" y="2220850"/>
              <a:chExt cx="9144000" cy="2762588"/>
            </a:xfrm>
          </p:grpSpPr>
          <p:sp>
            <p:nvSpPr>
              <p:cNvPr id="24" name="Rectangle 2">
                <a:extLst>
                  <a:ext uri="{FF2B5EF4-FFF2-40B4-BE49-F238E27FC236}">
                    <a16:creationId xmlns:a16="http://schemas.microsoft.com/office/drawing/2014/main" id="{C805A8DC-2A0F-A845-9C2D-DDF181A80DC1}"/>
                  </a:ext>
                </a:extLst>
              </p:cNvPr>
              <p:cNvSpPr/>
              <p:nvPr/>
            </p:nvSpPr>
            <p:spPr>
              <a:xfrm>
                <a:off x="0" y="3194479"/>
                <a:ext cx="9144000" cy="1188303"/>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080" name="Picture 24" descr="High-Rez-OWL-Logo.png">
                <a:extLst>
                  <a:ext uri="{FF2B5EF4-FFF2-40B4-BE49-F238E27FC236}">
                    <a16:creationId xmlns:a16="http://schemas.microsoft.com/office/drawing/2014/main" id="{48C31BD8-A0D5-4B4B-BF07-60D957DDAC4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8" name="TextBox 22">
              <a:extLst>
                <a:ext uri="{FF2B5EF4-FFF2-40B4-BE49-F238E27FC236}">
                  <a16:creationId xmlns:a16="http://schemas.microsoft.com/office/drawing/2014/main" id="{3D773B83-0666-DB4E-96F0-B7F82F6AA09C}"/>
                </a:ext>
              </a:extLst>
            </p:cNvPr>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400" dirty="0"/>
                <a:t>What is APA Style?</a:t>
              </a:r>
            </a:p>
          </p:txBody>
        </p:sp>
      </p:grpSp>
      <p:pic>
        <p:nvPicPr>
          <p:cNvPr id="3" name="Picture 2" descr="A picture containing sunset&#10;&#10;Description automatically generated">
            <a:extLst>
              <a:ext uri="{FF2B5EF4-FFF2-40B4-BE49-F238E27FC236}">
                <a16:creationId xmlns:a16="http://schemas.microsoft.com/office/drawing/2014/main" id="{5A1B6C5A-BB64-4C60-B4C6-F0BD49EEDE67}"/>
              </a:ext>
            </a:extLst>
          </p:cNvPr>
          <p:cNvPicPr>
            <a:picLocks noChangeAspect="1"/>
          </p:cNvPicPr>
          <p:nvPr/>
        </p:nvPicPr>
        <p:blipFill>
          <a:blip r:embed="rId4"/>
          <a:stretch>
            <a:fillRect/>
          </a:stretch>
        </p:blipFill>
        <p:spPr>
          <a:xfrm>
            <a:off x="6118168" y="3128662"/>
            <a:ext cx="2310427" cy="3296653"/>
          </a:xfrm>
          <a:prstGeom prst="rect">
            <a:avLst/>
          </a:prstGeom>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
            <a:extLst>
              <a:ext uri="{FF2B5EF4-FFF2-40B4-BE49-F238E27FC236}">
                <a16:creationId xmlns:a16="http://schemas.microsoft.com/office/drawing/2014/main" id="{034611BB-B3D4-6948-BB69-91EF27E96D20}"/>
              </a:ext>
            </a:extLst>
          </p:cNvPr>
          <p:cNvSpPr txBox="1">
            <a:spLocks noChangeArrowheads="1"/>
          </p:cNvSpPr>
          <p:nvPr/>
        </p:nvSpPr>
        <p:spPr bwMode="auto">
          <a:xfrm>
            <a:off x="466725" y="1549400"/>
            <a:ext cx="8247063"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buFont typeface="Arial" panose="020B0604020202020204" pitchFamily="34" charset="0"/>
              <a:buChar char="•"/>
            </a:pPr>
            <a:r>
              <a:rPr lang="en-US" altLang="en-US" sz="2400" dirty="0">
                <a:latin typeface="Optima" panose="02000503060000020004" pitchFamily="2" charset="0"/>
              </a:rPr>
              <a:t>Invert authors’ </a:t>
            </a:r>
            <a:r>
              <a:rPr lang="en-US" altLang="ja-JP" sz="2400" dirty="0">
                <a:latin typeface="Optima" panose="02000503060000020004" pitchFamily="2" charset="0"/>
                <a:ea typeface="MS Mincho" panose="02020609040205080304" pitchFamily="49" charset="-128"/>
              </a:rPr>
              <a:t>names (last name first followed by initials)</a:t>
            </a:r>
          </a:p>
          <a:p>
            <a:pPr lvl="1" eaLnBrk="1" hangingPunct="1">
              <a:buFont typeface="Arial" panose="020B0604020202020204" pitchFamily="34" charset="0"/>
              <a:buChar char="•"/>
            </a:pPr>
            <a:endParaRPr lang="en-US" altLang="ja-JP" sz="2400" dirty="0">
              <a:latin typeface="Optima" panose="02000503060000020004" pitchFamily="2" charset="0"/>
              <a:ea typeface="MS Mincho" panose="02020609040205080304" pitchFamily="49" charset="-128"/>
            </a:endParaRPr>
          </a:p>
          <a:p>
            <a:pPr lvl="1" eaLnBrk="1" hangingPunct="1">
              <a:buFont typeface="Arial" panose="020B0604020202020204" pitchFamily="34" charset="0"/>
              <a:buChar char="•"/>
            </a:pPr>
            <a:r>
              <a:rPr lang="en-US" altLang="ja-JP" sz="2400" dirty="0">
                <a:solidFill>
                  <a:srgbClr val="0070C0"/>
                </a:solidFill>
                <a:latin typeface="Optima" panose="02000503060000020004" pitchFamily="2" charset="0"/>
                <a:ea typeface="MS Mincho" panose="02020609040205080304" pitchFamily="49" charset="-128"/>
              </a:rPr>
              <a:t>EX:</a:t>
            </a:r>
            <a:r>
              <a:rPr lang="ja-JP" altLang="en-US" sz="2400">
                <a:solidFill>
                  <a:srgbClr val="0070C0"/>
                </a:solidFill>
                <a:latin typeface="Optima" panose="02000503060000020004" pitchFamily="2" charset="0"/>
                <a:ea typeface="MS Mincho" panose="02020609040205080304" pitchFamily="49" charset="-128"/>
              </a:rPr>
              <a:t>“</a:t>
            </a:r>
            <a:r>
              <a:rPr lang="en-US" altLang="ja-JP" sz="2400" dirty="0">
                <a:solidFill>
                  <a:srgbClr val="0070C0"/>
                </a:solidFill>
                <a:latin typeface="Optima" panose="02000503060000020004" pitchFamily="2" charset="0"/>
                <a:ea typeface="MS Mincho" panose="02020609040205080304" pitchFamily="49" charset="-128"/>
              </a:rPr>
              <a:t>Smith, J.Q.”</a:t>
            </a:r>
          </a:p>
          <a:p>
            <a:pPr eaLnBrk="1" hangingPunct="1"/>
            <a:endParaRPr lang="en-US" altLang="en-US" sz="2400" dirty="0">
              <a:latin typeface="Optima" panose="02000503060000020004" pitchFamily="2" charset="0"/>
            </a:endParaRPr>
          </a:p>
          <a:p>
            <a:pPr eaLnBrk="1" hangingPunct="1">
              <a:buFont typeface="Arial" panose="020B0604020202020204" pitchFamily="34" charset="0"/>
              <a:buChar char="•"/>
            </a:pPr>
            <a:r>
              <a:rPr lang="en-US" altLang="en-US" sz="2400" dirty="0">
                <a:latin typeface="Optima" panose="02000503060000020004" pitchFamily="2" charset="0"/>
              </a:rPr>
              <a:t> Capitalize only the first letter of the first word of a title and subtitle, the first word after a colon or a dash in the title, and proper nouns. Do not capitalize the first letter of the second word in a hyphenated compound word.</a:t>
            </a:r>
          </a:p>
          <a:p>
            <a:pPr lvl="1" eaLnBrk="1" hangingPunct="1">
              <a:buFont typeface="Arial" panose="020B0604020202020204" pitchFamily="34" charset="0"/>
              <a:buChar char="•"/>
            </a:pPr>
            <a:endParaRPr lang="en-US" altLang="en-US" sz="2400" dirty="0">
              <a:latin typeface="Optima" panose="02000503060000020004" pitchFamily="2" charset="0"/>
            </a:endParaRPr>
          </a:p>
          <a:p>
            <a:pPr lvl="1" eaLnBrk="1" hangingPunct="1">
              <a:buFont typeface="Arial" panose="020B0604020202020204" pitchFamily="34" charset="0"/>
              <a:buChar char="•"/>
            </a:pPr>
            <a:r>
              <a:rPr lang="en-US" altLang="en-US" sz="2400" dirty="0">
                <a:solidFill>
                  <a:srgbClr val="0070C0"/>
                </a:solidFill>
                <a:latin typeface="Optima" panose="02000503060000020004" pitchFamily="2" charset="0"/>
              </a:rPr>
              <a:t>EX: The perfectly formatted paper: How the Purdue OWL saved my essay.</a:t>
            </a:r>
          </a:p>
        </p:txBody>
      </p:sp>
      <p:grpSp>
        <p:nvGrpSpPr>
          <p:cNvPr id="16387" name="Group 7">
            <a:extLst>
              <a:ext uri="{FF2B5EF4-FFF2-40B4-BE49-F238E27FC236}">
                <a16:creationId xmlns:a16="http://schemas.microsoft.com/office/drawing/2014/main" id="{9C2BC3B3-B28D-A043-A44C-9FDA7275A86E}"/>
              </a:ext>
            </a:extLst>
          </p:cNvPr>
          <p:cNvGrpSpPr>
            <a:grpSpLocks/>
          </p:cNvGrpSpPr>
          <p:nvPr/>
        </p:nvGrpSpPr>
        <p:grpSpPr bwMode="auto">
          <a:xfrm>
            <a:off x="4235450" y="215900"/>
            <a:ext cx="4921250" cy="1276350"/>
            <a:chOff x="4235019" y="215386"/>
            <a:chExt cx="4921979" cy="1277461"/>
          </a:xfrm>
        </p:grpSpPr>
        <p:grpSp>
          <p:nvGrpSpPr>
            <p:cNvPr id="16388" name="Group 5">
              <a:extLst>
                <a:ext uri="{FF2B5EF4-FFF2-40B4-BE49-F238E27FC236}">
                  <a16:creationId xmlns:a16="http://schemas.microsoft.com/office/drawing/2014/main" id="{8DA7D584-DFFF-FC4E-9BB5-15EF41D2E3E1}"/>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A8B2A93B-EE3A-B84C-A529-8017D64C1309}"/>
                  </a:ext>
                </a:extLst>
              </p:cNvPr>
              <p:cNvSpPr/>
              <p:nvPr/>
            </p:nvSpPr>
            <p:spPr>
              <a:xfrm>
                <a:off x="0" y="3193255"/>
                <a:ext cx="9144551"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6391" name="Picture 11" descr="High-Rez-OWL-Logo.png">
                <a:extLst>
                  <a:ext uri="{FF2B5EF4-FFF2-40B4-BE49-F238E27FC236}">
                    <a16:creationId xmlns:a16="http://schemas.microsoft.com/office/drawing/2014/main" id="{283C2A7C-DD8B-4442-9160-59C3FAB3C52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389" name="TextBox 2">
              <a:extLst>
                <a:ext uri="{FF2B5EF4-FFF2-40B4-BE49-F238E27FC236}">
                  <a16:creationId xmlns:a16="http://schemas.microsoft.com/office/drawing/2014/main" id="{33EACC4A-3CCE-9A44-8089-7C1CDEDA3959}"/>
                </a:ext>
              </a:extLst>
            </p:cNvPr>
            <p:cNvSpPr txBox="1">
              <a:spLocks noChangeArrowheads="1"/>
            </p:cNvSpPr>
            <p:nvPr/>
          </p:nvSpPr>
          <p:spPr bwMode="auto">
            <a:xfrm>
              <a:off x="6928503" y="746373"/>
              <a:ext cx="22284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dirty="0"/>
                <a:t>References: Basics</a:t>
              </a:r>
              <a:endParaRPr lang="en-US" altLang="en-US" dirty="0"/>
            </a:p>
          </p:txBody>
        </p:sp>
      </p:gr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56B046-A955-E345-BE50-54D13AF5063D}"/>
              </a:ext>
            </a:extLst>
          </p:cNvPr>
          <p:cNvSpPr txBox="1"/>
          <p:nvPr/>
        </p:nvSpPr>
        <p:spPr>
          <a:xfrm>
            <a:off x="280988" y="1492250"/>
            <a:ext cx="7907337" cy="3048000"/>
          </a:xfrm>
          <a:prstGeom prst="rect">
            <a:avLst/>
          </a:prstGeom>
          <a:noFill/>
        </p:spPr>
        <p:txBody>
          <a:bodyPr>
            <a:spAutoFit/>
          </a:bodyPr>
          <a:lstStyle/>
          <a:p>
            <a:pPr marL="342900" indent="-342900" fontAlgn="auto">
              <a:spcAft>
                <a:spcPts val="0"/>
              </a:spcAft>
              <a:buFont typeface="Arial" panose="020B0604020202020204" pitchFamily="34" charset="0"/>
              <a:buChar char="•"/>
              <a:defRPr/>
            </a:pPr>
            <a:r>
              <a:rPr lang="en-US" altLang="en-US" sz="2400" dirty="0">
                <a:latin typeface="Optima"/>
                <a:ea typeface="+mn-ea"/>
              </a:rPr>
              <a:t>Capitalize all major words in journal titles</a:t>
            </a:r>
          </a:p>
          <a:p>
            <a:pPr fontAlgn="auto">
              <a:spcAft>
                <a:spcPts val="0"/>
              </a:spcAft>
              <a:buFont typeface="Wingdings" pitchFamily="2" charset="2"/>
              <a:buChar char="Ø"/>
              <a:defRPr/>
            </a:pPr>
            <a:endParaRPr lang="en-US" altLang="en-US" sz="2400" dirty="0">
              <a:latin typeface="Optima"/>
              <a:ea typeface="+mn-ea"/>
            </a:endParaRPr>
          </a:p>
          <a:p>
            <a:pPr marL="342900" indent="-342900" fontAlgn="auto">
              <a:spcAft>
                <a:spcPts val="0"/>
              </a:spcAft>
              <a:buFont typeface="Arial" panose="020B0604020202020204" pitchFamily="34" charset="0"/>
              <a:buChar char="•"/>
              <a:defRPr/>
            </a:pPr>
            <a:r>
              <a:rPr lang="en-US" altLang="en-US" sz="2400" dirty="0">
                <a:latin typeface="Optima"/>
                <a:ea typeface="+mn-ea"/>
              </a:rPr>
              <a:t> Italicize titles of longer works such as books and journals</a:t>
            </a:r>
          </a:p>
          <a:p>
            <a:pPr marL="342900" indent="-342900" fontAlgn="auto">
              <a:spcAft>
                <a:spcPts val="0"/>
              </a:spcAft>
              <a:buFont typeface="Arial" panose="020B0604020202020204" pitchFamily="34" charset="0"/>
              <a:buChar char="•"/>
              <a:defRPr/>
            </a:pPr>
            <a:endParaRPr lang="en-US" altLang="en-US" sz="2400" dirty="0">
              <a:latin typeface="Optima"/>
              <a:ea typeface="+mn-ea"/>
            </a:endParaRPr>
          </a:p>
          <a:p>
            <a:pPr marL="342900" indent="-342900" fontAlgn="auto">
              <a:spcAft>
                <a:spcPts val="0"/>
              </a:spcAft>
              <a:buFont typeface="Arial" panose="020B0604020202020204" pitchFamily="34" charset="0"/>
              <a:buChar char="•"/>
              <a:defRPr/>
            </a:pPr>
            <a:r>
              <a:rPr lang="en-US" altLang="en-US" sz="2400" dirty="0">
                <a:latin typeface="Optima"/>
                <a:ea typeface="+mn-ea"/>
              </a:rPr>
              <a:t> Do not italicize, underline, or put quotes around the titles of shorter works such as journal articles or essays in edited collections</a:t>
            </a:r>
          </a:p>
        </p:txBody>
      </p:sp>
      <p:grpSp>
        <p:nvGrpSpPr>
          <p:cNvPr id="17411" name="Group 7">
            <a:extLst>
              <a:ext uri="{FF2B5EF4-FFF2-40B4-BE49-F238E27FC236}">
                <a16:creationId xmlns:a16="http://schemas.microsoft.com/office/drawing/2014/main" id="{E27EAD1E-8517-274E-AD8D-82AA82091C15}"/>
              </a:ext>
            </a:extLst>
          </p:cNvPr>
          <p:cNvGrpSpPr>
            <a:grpSpLocks/>
          </p:cNvGrpSpPr>
          <p:nvPr/>
        </p:nvGrpSpPr>
        <p:grpSpPr bwMode="auto">
          <a:xfrm>
            <a:off x="4235450" y="215900"/>
            <a:ext cx="4921250" cy="1276350"/>
            <a:chOff x="4235019" y="215386"/>
            <a:chExt cx="4921979" cy="1277461"/>
          </a:xfrm>
        </p:grpSpPr>
        <p:grpSp>
          <p:nvGrpSpPr>
            <p:cNvPr id="17413" name="Group 5">
              <a:extLst>
                <a:ext uri="{FF2B5EF4-FFF2-40B4-BE49-F238E27FC236}">
                  <a16:creationId xmlns:a16="http://schemas.microsoft.com/office/drawing/2014/main" id="{61F16BEF-FEAA-9A42-9E37-54FEE5C91C8F}"/>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2B8CD459-60E5-DC48-B4E5-B0764232A2F4}"/>
                  </a:ext>
                </a:extLst>
              </p:cNvPr>
              <p:cNvSpPr/>
              <p:nvPr/>
            </p:nvSpPr>
            <p:spPr>
              <a:xfrm>
                <a:off x="0" y="3193255"/>
                <a:ext cx="9144551"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7416" name="Picture 11" descr="High-Rez-OWL-Logo.png">
                <a:extLst>
                  <a:ext uri="{FF2B5EF4-FFF2-40B4-BE49-F238E27FC236}">
                    <a16:creationId xmlns:a16="http://schemas.microsoft.com/office/drawing/2014/main" id="{C0E9D5E4-1AA7-B640-8B13-18B3DFFF591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14" name="TextBox 2">
              <a:extLst>
                <a:ext uri="{FF2B5EF4-FFF2-40B4-BE49-F238E27FC236}">
                  <a16:creationId xmlns:a16="http://schemas.microsoft.com/office/drawing/2014/main" id="{E2D83D98-3D76-E34B-B9DA-CC37206ADBEE}"/>
                </a:ext>
              </a:extLst>
            </p:cNvPr>
            <p:cNvSpPr txBox="1">
              <a:spLocks noChangeArrowheads="1"/>
            </p:cNvSpPr>
            <p:nvPr/>
          </p:nvSpPr>
          <p:spPr bwMode="auto">
            <a:xfrm>
              <a:off x="6928503" y="746373"/>
              <a:ext cx="22284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dirty="0"/>
                <a:t>References: Basics</a:t>
              </a:r>
              <a:endParaRPr lang="en-US" altLang="en-US" dirty="0"/>
            </a:p>
          </p:txBody>
        </p:sp>
      </p:grpSp>
      <p:pic>
        <p:nvPicPr>
          <p:cNvPr id="8" name="Picture 7" descr="A screenshot of a cell phone&#10;&#10;Description automatically generated">
            <a:extLst>
              <a:ext uri="{FF2B5EF4-FFF2-40B4-BE49-F238E27FC236}">
                <a16:creationId xmlns:a16="http://schemas.microsoft.com/office/drawing/2014/main" id="{45054C2A-EA0D-4329-9D53-5EA307D45D17}"/>
              </a:ext>
            </a:extLst>
          </p:cNvPr>
          <p:cNvPicPr>
            <a:picLocks noChangeAspect="1"/>
          </p:cNvPicPr>
          <p:nvPr/>
        </p:nvPicPr>
        <p:blipFill>
          <a:blip r:embed="rId4"/>
          <a:stretch>
            <a:fillRect/>
          </a:stretch>
        </p:blipFill>
        <p:spPr>
          <a:xfrm>
            <a:off x="686566" y="4659701"/>
            <a:ext cx="7770867" cy="1156899"/>
          </a:xfrm>
          <a:prstGeom prst="rect">
            <a:avLst/>
          </a:prstGeom>
          <a:ln>
            <a:solidFill>
              <a:schemeClr val="tx1"/>
            </a:solidFill>
          </a:ln>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a:extLst>
              <a:ext uri="{FF2B5EF4-FFF2-40B4-BE49-F238E27FC236}">
                <a16:creationId xmlns:a16="http://schemas.microsoft.com/office/drawing/2014/main" id="{A9C17B5B-A8A3-1D42-A28B-1FC617C82F1B}"/>
              </a:ext>
            </a:extLst>
          </p:cNvPr>
          <p:cNvSpPr txBox="1">
            <a:spLocks noChangeArrowheads="1"/>
          </p:cNvSpPr>
          <p:nvPr/>
        </p:nvSpPr>
        <p:spPr bwMode="auto">
          <a:xfrm>
            <a:off x="496888" y="1504950"/>
            <a:ext cx="794385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dirty="0">
                <a:latin typeface="Optima" panose="02000503060000020004" pitchFamily="2" charset="0"/>
                <a:cs typeface="Arial" panose="020B0604020202020204" pitchFamily="34" charset="0"/>
              </a:rPr>
              <a:t>APA is a complex system of citation. When compiling the reference list, the strategy below might be useful: </a:t>
            </a:r>
          </a:p>
          <a:p>
            <a:pPr eaLnBrk="1" hangingPunct="1"/>
            <a:endParaRPr lang="en-US" altLang="en-US" sz="2000" dirty="0">
              <a:latin typeface="Optima" panose="02000503060000020004" pitchFamily="2" charset="0"/>
              <a:cs typeface="Arial" panose="020B0604020202020204" pitchFamily="34" charset="0"/>
            </a:endParaRPr>
          </a:p>
          <a:p>
            <a:pPr eaLnBrk="1" hangingPunct="1">
              <a:buFont typeface="Arial Black" panose="020B0604020202020204" pitchFamily="34" charset="0"/>
              <a:buAutoNum type="arabicPeriod"/>
            </a:pPr>
            <a:r>
              <a:rPr lang="en-US" altLang="en-US" sz="2000" dirty="0">
                <a:latin typeface="Optima" panose="02000503060000020004" pitchFamily="2" charset="0"/>
                <a:cs typeface="Arial" panose="020B0604020202020204" pitchFamily="34" charset="0"/>
              </a:rPr>
              <a:t> Identify the type of source: </a:t>
            </a:r>
          </a:p>
          <a:p>
            <a:pPr lvl="1" eaLnBrk="1" hangingPunct="1"/>
            <a:r>
              <a:rPr lang="en-US" altLang="en-US" sz="2000" dirty="0">
                <a:latin typeface="Optima" panose="02000503060000020004" pitchFamily="2" charset="0"/>
                <a:cs typeface="Arial" panose="020B0604020202020204" pitchFamily="34" charset="0"/>
              </a:rPr>
              <a:t>Is it a book? A journal article? A webpage? </a:t>
            </a:r>
          </a:p>
          <a:p>
            <a:pPr eaLnBrk="1" hangingPunct="1">
              <a:buFont typeface="Arial Black" panose="020B0604020202020204" pitchFamily="34" charset="0"/>
              <a:buAutoNum type="arabicPeriod"/>
            </a:pPr>
            <a:endParaRPr lang="en-US" altLang="en-US" sz="2000" dirty="0">
              <a:latin typeface="Optima" panose="02000503060000020004" pitchFamily="2" charset="0"/>
              <a:cs typeface="Arial" panose="020B0604020202020204" pitchFamily="34" charset="0"/>
            </a:endParaRPr>
          </a:p>
          <a:p>
            <a:pPr eaLnBrk="1" hangingPunct="1">
              <a:buFont typeface="Arial Black" panose="020B0604020202020204" pitchFamily="34" charset="0"/>
              <a:buAutoNum type="arabicPeriod"/>
            </a:pPr>
            <a:r>
              <a:rPr lang="en-US" altLang="en-US" sz="2000" dirty="0">
                <a:latin typeface="Optima" panose="02000503060000020004" pitchFamily="2" charset="0"/>
                <a:cs typeface="Arial" panose="020B0604020202020204" pitchFamily="34" charset="0"/>
              </a:rPr>
              <a:t> Find a sample citation for this type of source</a:t>
            </a:r>
          </a:p>
          <a:p>
            <a:pPr lvl="1" eaLnBrk="1" hangingPunct="1"/>
            <a:r>
              <a:rPr lang="en-US" altLang="en-US" sz="2000" dirty="0">
                <a:latin typeface="Optima" panose="02000503060000020004" pitchFamily="2" charset="0"/>
                <a:cs typeface="Arial" panose="020B0604020202020204" pitchFamily="34" charset="0"/>
              </a:rPr>
              <a:t>Check a textbook or the OWL APA Guide: </a:t>
            </a:r>
            <a:r>
              <a:rPr lang="en-US" altLang="en-US" sz="2000" dirty="0">
                <a:latin typeface="Optima" panose="02000503060000020004" pitchFamily="2" charset="0"/>
                <a:cs typeface="Arial" panose="020B0604020202020204" pitchFamily="34" charset="0"/>
                <a:hlinkClick r:id="rId3"/>
              </a:rPr>
              <a:t>https://owl.purdue.edu/owl/research_and_citation/apa7_style/apa_formatting_and_style_guide/general_format.html</a:t>
            </a:r>
            <a:endParaRPr lang="en-US" altLang="en-US" sz="2000" dirty="0">
              <a:latin typeface="Optima" panose="02000503060000020004" pitchFamily="2" charset="0"/>
              <a:cs typeface="Arial" panose="020B0604020202020204" pitchFamily="34" charset="0"/>
            </a:endParaRPr>
          </a:p>
          <a:p>
            <a:pPr eaLnBrk="1" hangingPunct="1">
              <a:buFont typeface="Arial Black" panose="020B0604020202020204" pitchFamily="34" charset="0"/>
              <a:buAutoNum type="arabicPeriod"/>
            </a:pPr>
            <a:endParaRPr lang="en-US" altLang="en-US" sz="2000" dirty="0">
              <a:latin typeface="Optima" panose="02000503060000020004" pitchFamily="2" charset="0"/>
              <a:cs typeface="Arial" panose="020B0604020202020204" pitchFamily="34" charset="0"/>
            </a:endParaRPr>
          </a:p>
          <a:p>
            <a:pPr eaLnBrk="1" hangingPunct="1">
              <a:buFont typeface="Arial Black" panose="020B0604020202020204" pitchFamily="34" charset="0"/>
              <a:buAutoNum type="arabicPeriod"/>
            </a:pPr>
            <a:r>
              <a:rPr lang="en-US" altLang="ja-JP" sz="2000" dirty="0">
                <a:latin typeface="Optima" panose="02000503060000020004" pitchFamily="2" charset="0"/>
                <a:ea typeface="MS Mincho" panose="02020609040205080304" pitchFamily="49" charset="-128"/>
              </a:rPr>
              <a:t> “</a:t>
            </a:r>
            <a:r>
              <a:rPr lang="en-US" altLang="ja-JP" sz="2000" dirty="0">
                <a:latin typeface="Optima" panose="02000503060000020004" pitchFamily="2" charset="0"/>
                <a:ea typeface="MS Mincho" panose="02020609040205080304" pitchFamily="49" charset="-128"/>
                <a:cs typeface="Arial" panose="020B0604020202020204" pitchFamily="34" charset="0"/>
              </a:rPr>
              <a:t>Mirror</a:t>
            </a:r>
            <a:r>
              <a:rPr lang="en-US" altLang="ja-JP" sz="2000" dirty="0">
                <a:latin typeface="Optima" panose="02000503060000020004" pitchFamily="2" charset="0"/>
                <a:ea typeface="MS Mincho" panose="02020609040205080304" pitchFamily="49" charset="-128"/>
              </a:rPr>
              <a:t>” the sample</a:t>
            </a:r>
          </a:p>
          <a:p>
            <a:pPr eaLnBrk="1" hangingPunct="1">
              <a:buFont typeface="Arial Black" panose="020B0604020202020204" pitchFamily="34" charset="0"/>
              <a:buAutoNum type="arabicPeriod"/>
            </a:pPr>
            <a:endParaRPr lang="en-US" altLang="en-US" sz="2000" dirty="0">
              <a:latin typeface="Optima" panose="02000503060000020004" pitchFamily="2" charset="0"/>
              <a:cs typeface="Arial" panose="020B0604020202020204" pitchFamily="34" charset="0"/>
            </a:endParaRPr>
          </a:p>
          <a:p>
            <a:pPr eaLnBrk="1" hangingPunct="1">
              <a:buFont typeface="Arial Black" panose="020B0604020202020204" pitchFamily="34" charset="0"/>
              <a:buAutoNum type="arabicPeriod"/>
            </a:pPr>
            <a:r>
              <a:rPr lang="en-US" altLang="en-US" sz="2000" dirty="0">
                <a:latin typeface="Optima" panose="02000503060000020004" pitchFamily="2" charset="0"/>
                <a:cs typeface="Arial" panose="020B0604020202020204" pitchFamily="34" charset="0"/>
              </a:rPr>
              <a:t> Make sure that the entries are listed in alphabetical order and that the subsequent lines are indented (Recall References: Basics)</a:t>
            </a:r>
          </a:p>
          <a:p>
            <a:pPr eaLnBrk="1" hangingPunct="1"/>
            <a:endParaRPr lang="en-US" altLang="en-US" sz="2000" dirty="0">
              <a:latin typeface="Optima" panose="02000503060000020004" pitchFamily="2" charset="0"/>
              <a:cs typeface="Arial" panose="020B0604020202020204" pitchFamily="34" charset="0"/>
            </a:endParaRPr>
          </a:p>
        </p:txBody>
      </p:sp>
      <p:grpSp>
        <p:nvGrpSpPr>
          <p:cNvPr id="18435" name="Group 5">
            <a:extLst>
              <a:ext uri="{FF2B5EF4-FFF2-40B4-BE49-F238E27FC236}">
                <a16:creationId xmlns:a16="http://schemas.microsoft.com/office/drawing/2014/main" id="{997BF1A8-BF4F-AC4F-B15C-8B1954398E0C}"/>
              </a:ext>
            </a:extLst>
          </p:cNvPr>
          <p:cNvGrpSpPr>
            <a:grpSpLocks/>
          </p:cNvGrpSpPr>
          <p:nvPr/>
        </p:nvGrpSpPr>
        <p:grpSpPr bwMode="auto">
          <a:xfrm>
            <a:off x="4235450" y="215900"/>
            <a:ext cx="4932363" cy="1276350"/>
            <a:chOff x="4235019" y="215386"/>
            <a:chExt cx="4932560" cy="1277461"/>
          </a:xfrm>
        </p:grpSpPr>
        <p:grpSp>
          <p:nvGrpSpPr>
            <p:cNvPr id="18436" name="Group 5">
              <a:extLst>
                <a:ext uri="{FF2B5EF4-FFF2-40B4-BE49-F238E27FC236}">
                  <a16:creationId xmlns:a16="http://schemas.microsoft.com/office/drawing/2014/main" id="{2F6AFE96-6AD5-D44D-8B0B-996CED31F2F4}"/>
                </a:ext>
              </a:extLst>
            </p:cNvPr>
            <p:cNvGrpSpPr>
              <a:grpSpLocks/>
            </p:cNvGrpSpPr>
            <p:nvPr/>
          </p:nvGrpSpPr>
          <p:grpSpPr bwMode="auto">
            <a:xfrm>
              <a:off x="4235019" y="215386"/>
              <a:ext cx="4908981" cy="1277461"/>
              <a:chOff x="0" y="2220850"/>
              <a:chExt cx="9144000" cy="2762588"/>
            </a:xfrm>
          </p:grpSpPr>
          <p:sp>
            <p:nvSpPr>
              <p:cNvPr id="10" name="Rectangle 9">
                <a:extLst>
                  <a:ext uri="{FF2B5EF4-FFF2-40B4-BE49-F238E27FC236}">
                    <a16:creationId xmlns:a16="http://schemas.microsoft.com/office/drawing/2014/main" id="{E9A291C9-B40C-C043-80C7-8C5D81634428}"/>
                  </a:ext>
                </a:extLst>
              </p:cNvPr>
              <p:cNvSpPr/>
              <p:nvPr/>
            </p:nvSpPr>
            <p:spPr>
              <a:xfrm>
                <a:off x="0" y="3193255"/>
                <a:ext cx="9143562"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8439" name="Picture 10" descr="High-Rez-OWL-Logo.png">
                <a:extLst>
                  <a:ext uri="{FF2B5EF4-FFF2-40B4-BE49-F238E27FC236}">
                    <a16:creationId xmlns:a16="http://schemas.microsoft.com/office/drawing/2014/main" id="{3033A294-649F-7D45-9F9D-5E8131156F3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437" name="TextBox 2">
              <a:extLst>
                <a:ext uri="{FF2B5EF4-FFF2-40B4-BE49-F238E27FC236}">
                  <a16:creationId xmlns:a16="http://schemas.microsoft.com/office/drawing/2014/main" id="{566DAADF-9086-5049-9ED0-C187AB489784}"/>
                </a:ext>
              </a:extLst>
            </p:cNvPr>
            <p:cNvSpPr txBox="1">
              <a:spLocks noChangeArrowheads="1"/>
            </p:cNvSpPr>
            <p:nvPr/>
          </p:nvSpPr>
          <p:spPr bwMode="auto">
            <a:xfrm>
              <a:off x="6313913" y="746373"/>
              <a:ext cx="2853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dirty="0"/>
                <a:t>Making the Reference List</a:t>
              </a:r>
            </a:p>
          </p:txBody>
        </p:sp>
      </p:gr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1">
            <a:extLst>
              <a:ext uri="{FF2B5EF4-FFF2-40B4-BE49-F238E27FC236}">
                <a16:creationId xmlns:a16="http://schemas.microsoft.com/office/drawing/2014/main" id="{C7934A88-611F-7C4A-901A-0D281069AD1A}"/>
              </a:ext>
            </a:extLst>
          </p:cNvPr>
          <p:cNvSpPr txBox="1">
            <a:spLocks noChangeArrowheads="1"/>
          </p:cNvSpPr>
          <p:nvPr/>
        </p:nvSpPr>
        <p:spPr bwMode="auto">
          <a:xfrm>
            <a:off x="484188" y="1522413"/>
            <a:ext cx="8266112" cy="575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dirty="0">
                <a:latin typeface="Optima" panose="02000503060000020004" pitchFamily="2" charset="0"/>
              </a:rPr>
              <a:t>In-text citations help readers locate the cited source in the References section of the paper. In-text citations follow either a parenthetical format or a narrative format.</a:t>
            </a:r>
          </a:p>
          <a:p>
            <a:pPr eaLnBrk="1" hangingPunct="1"/>
            <a:endParaRPr lang="en-US" altLang="en-US" sz="2000" dirty="0">
              <a:latin typeface="Optima" panose="02000503060000020004" pitchFamily="2" charset="0"/>
            </a:endParaRPr>
          </a:p>
          <a:p>
            <a:pPr eaLnBrk="1" hangingPunct="1"/>
            <a:r>
              <a:rPr lang="en-US" altLang="en-US" sz="2000" dirty="0">
                <a:latin typeface="Optima" panose="02000503060000020004" pitchFamily="2" charset="0"/>
              </a:rPr>
              <a:t>A parenthetical citation includes both the author’s last name and year of publication, separated by a comma, in parentheses at the end of the sentence. </a:t>
            </a:r>
            <a:br>
              <a:rPr lang="en-US" altLang="en-US" sz="2000" dirty="0">
                <a:latin typeface="Optima" panose="02000503060000020004" pitchFamily="2" charset="0"/>
              </a:rPr>
            </a:br>
            <a:endParaRPr lang="en-US" altLang="en-US" sz="2000" dirty="0">
              <a:latin typeface="Optima" panose="02000503060000020004" pitchFamily="2" charset="0"/>
            </a:endParaRPr>
          </a:p>
          <a:p>
            <a:pPr eaLnBrk="1" hangingPunct="1"/>
            <a:r>
              <a:rPr lang="en-US" altLang="en-US" sz="2000" dirty="0">
                <a:solidFill>
                  <a:srgbClr val="0070C0"/>
                </a:solidFill>
                <a:latin typeface="Optima" panose="02000503060000020004" pitchFamily="2" charset="0"/>
              </a:rPr>
              <a:t>EX: Research suggests that the Purdue OWL is a good resource for students (Atkins, 2018). </a:t>
            </a:r>
          </a:p>
          <a:p>
            <a:pPr eaLnBrk="1" hangingPunct="1"/>
            <a:endParaRPr lang="en-US" altLang="en-US" sz="2000" dirty="0">
              <a:latin typeface="Optima" panose="02000503060000020004" pitchFamily="2" charset="0"/>
            </a:endParaRPr>
          </a:p>
          <a:p>
            <a:pPr eaLnBrk="1" hangingPunct="1"/>
            <a:r>
              <a:rPr lang="en-US" altLang="en-US" sz="2000" dirty="0">
                <a:latin typeface="Optima" panose="02000503060000020004" pitchFamily="2" charset="0"/>
              </a:rPr>
              <a:t>A narrative citation includes the author’s name directly in the sentence, with the year of publication directly following the author’s last name. </a:t>
            </a:r>
            <a:br>
              <a:rPr lang="en-US" altLang="en-US" sz="2000" dirty="0">
                <a:latin typeface="Optima" panose="02000503060000020004" pitchFamily="2" charset="0"/>
              </a:rPr>
            </a:br>
            <a:br>
              <a:rPr lang="en-US" altLang="en-US" sz="2000" dirty="0">
                <a:latin typeface="Optima" panose="02000503060000020004" pitchFamily="2" charset="0"/>
              </a:rPr>
            </a:br>
            <a:r>
              <a:rPr lang="en-US" altLang="en-US" sz="2000" dirty="0">
                <a:solidFill>
                  <a:srgbClr val="0070C0"/>
                </a:solidFill>
                <a:latin typeface="Optima" panose="02000503060000020004" pitchFamily="2" charset="0"/>
              </a:rPr>
              <a:t>EX: Atkins (2018) suggests that the Purdue OWL is a good resource for students.  </a:t>
            </a:r>
          </a:p>
          <a:p>
            <a:pPr eaLnBrk="1" hangingPunct="1"/>
            <a:endParaRPr lang="en-US" altLang="en-US" sz="2400" dirty="0">
              <a:latin typeface="Optima" panose="02000503060000020004" pitchFamily="2" charset="0"/>
            </a:endParaRPr>
          </a:p>
          <a:p>
            <a:pPr lvl="1" eaLnBrk="1" hangingPunct="1"/>
            <a:r>
              <a:rPr lang="en-US" altLang="en-US" sz="2400" dirty="0">
                <a:latin typeface="Optima" panose="02000503060000020004" pitchFamily="2" charset="0"/>
              </a:rPr>
              <a:t> </a:t>
            </a:r>
          </a:p>
        </p:txBody>
      </p:sp>
      <p:grpSp>
        <p:nvGrpSpPr>
          <p:cNvPr id="19459" name="Group 7">
            <a:extLst>
              <a:ext uri="{FF2B5EF4-FFF2-40B4-BE49-F238E27FC236}">
                <a16:creationId xmlns:a16="http://schemas.microsoft.com/office/drawing/2014/main" id="{166993E7-7F67-3949-809B-84CC2337CCD4}"/>
              </a:ext>
            </a:extLst>
          </p:cNvPr>
          <p:cNvGrpSpPr>
            <a:grpSpLocks/>
          </p:cNvGrpSpPr>
          <p:nvPr/>
        </p:nvGrpSpPr>
        <p:grpSpPr bwMode="auto">
          <a:xfrm>
            <a:off x="4235450" y="215900"/>
            <a:ext cx="4972050" cy="1276350"/>
            <a:chOff x="4235019" y="215386"/>
            <a:chExt cx="4972416" cy="1277461"/>
          </a:xfrm>
        </p:grpSpPr>
        <p:grpSp>
          <p:nvGrpSpPr>
            <p:cNvPr id="19464" name="Group 5">
              <a:extLst>
                <a:ext uri="{FF2B5EF4-FFF2-40B4-BE49-F238E27FC236}">
                  <a16:creationId xmlns:a16="http://schemas.microsoft.com/office/drawing/2014/main" id="{8A6F5AD6-8937-3C43-BAAC-D23563CDCACB}"/>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8AEDF126-7A60-E142-BB76-D2956D99E81F}"/>
                  </a:ext>
                </a:extLst>
              </p:cNvPr>
              <p:cNvSpPr/>
              <p:nvPr/>
            </p:nvSpPr>
            <p:spPr>
              <a:xfrm>
                <a:off x="0" y="3193255"/>
                <a:ext cx="914387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9467" name="Picture 11" descr="High-Rez-OWL-Logo.png">
                <a:extLst>
                  <a:ext uri="{FF2B5EF4-FFF2-40B4-BE49-F238E27FC236}">
                    <a16:creationId xmlns:a16="http://schemas.microsoft.com/office/drawing/2014/main" id="{FAEE263A-0B6C-114A-A9EF-ECB3D47841E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465" name="TextBox 2">
              <a:extLst>
                <a:ext uri="{FF2B5EF4-FFF2-40B4-BE49-F238E27FC236}">
                  <a16:creationId xmlns:a16="http://schemas.microsoft.com/office/drawing/2014/main" id="{BD6E8756-D951-7D42-927A-42723E88C3A5}"/>
                </a:ext>
              </a:extLst>
            </p:cNvPr>
            <p:cNvSpPr txBox="1">
              <a:spLocks noChangeArrowheads="1"/>
            </p:cNvSpPr>
            <p:nvPr/>
          </p:nvSpPr>
          <p:spPr bwMode="auto">
            <a:xfrm>
              <a:off x="6478803" y="746373"/>
              <a:ext cx="27286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dirty="0"/>
                <a:t>In-text Citation: Basics</a:t>
              </a:r>
              <a:endParaRPr lang="en-US" altLang="en-US" dirty="0"/>
            </a:p>
          </p:txBody>
        </p:sp>
      </p:gr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1">
            <a:extLst>
              <a:ext uri="{FF2B5EF4-FFF2-40B4-BE49-F238E27FC236}">
                <a16:creationId xmlns:a16="http://schemas.microsoft.com/office/drawing/2014/main" id="{C7934A88-611F-7C4A-901A-0D281069AD1A}"/>
              </a:ext>
            </a:extLst>
          </p:cNvPr>
          <p:cNvSpPr txBox="1">
            <a:spLocks noChangeArrowheads="1"/>
          </p:cNvSpPr>
          <p:nvPr/>
        </p:nvSpPr>
        <p:spPr bwMode="auto">
          <a:xfrm>
            <a:off x="484188" y="1522413"/>
            <a:ext cx="8266112"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dirty="0">
                <a:latin typeface="Optima" panose="02000503060000020004" pitchFamily="2" charset="0"/>
              </a:rPr>
              <a:t>If the source you’re citing includes page numbers, add that information to your citation.</a:t>
            </a:r>
            <a:br>
              <a:rPr lang="en-US" altLang="en-US" sz="2000" dirty="0">
                <a:latin typeface="Optima" panose="02000503060000020004" pitchFamily="2" charset="0"/>
              </a:rPr>
            </a:br>
            <a:br>
              <a:rPr lang="en-US" altLang="en-US" sz="2000" dirty="0">
                <a:latin typeface="Optima" panose="02000503060000020004" pitchFamily="2" charset="0"/>
              </a:rPr>
            </a:br>
            <a:r>
              <a:rPr lang="en-US" altLang="en-US" sz="2000" dirty="0">
                <a:latin typeface="Optima" panose="02000503060000020004" pitchFamily="2" charset="0"/>
              </a:rPr>
              <a:t>For a parenthetical citation, the page number follows the year of publication, separated by a comma, and with a lowercase p and a period before the number (p.)</a:t>
            </a:r>
            <a:br>
              <a:rPr lang="en-US" altLang="en-US" sz="2000" dirty="0">
                <a:latin typeface="Optima" panose="02000503060000020004" pitchFamily="2" charset="0"/>
              </a:rPr>
            </a:br>
            <a:br>
              <a:rPr lang="en-US" altLang="en-US" sz="2000" dirty="0">
                <a:latin typeface="Optima" panose="02000503060000020004" pitchFamily="2" charset="0"/>
              </a:rPr>
            </a:br>
            <a:r>
              <a:rPr lang="en-US" altLang="en-US" sz="2000" dirty="0">
                <a:solidFill>
                  <a:srgbClr val="0070C0"/>
                </a:solidFill>
                <a:latin typeface="Optima" panose="02000503060000020004" pitchFamily="2" charset="0"/>
              </a:rPr>
              <a:t>EX: Research suggests that the Purdue OWL is a good resource for students (Atkins, 2018, p. 12). </a:t>
            </a:r>
          </a:p>
          <a:p>
            <a:pPr eaLnBrk="1" hangingPunct="1"/>
            <a:endParaRPr lang="en-US" altLang="en-US" sz="2000" dirty="0">
              <a:latin typeface="Optima" panose="02000503060000020004" pitchFamily="2" charset="0"/>
            </a:endParaRPr>
          </a:p>
          <a:p>
            <a:pPr eaLnBrk="1" hangingPunct="1"/>
            <a:r>
              <a:rPr lang="en-US" altLang="en-US" sz="2000" dirty="0">
                <a:latin typeface="Optima" panose="02000503060000020004" pitchFamily="2" charset="0"/>
              </a:rPr>
              <a:t>For a narrative citation, the page number comes at the end of the sentence, once again preceded by a lowercase p and a period (p.)</a:t>
            </a:r>
            <a:br>
              <a:rPr lang="en-US" altLang="en-US" sz="2000" dirty="0">
                <a:latin typeface="Optima" panose="02000503060000020004" pitchFamily="2" charset="0"/>
              </a:rPr>
            </a:br>
            <a:br>
              <a:rPr lang="en-US" altLang="en-US" sz="2000" dirty="0">
                <a:latin typeface="Optima" panose="02000503060000020004" pitchFamily="2" charset="0"/>
              </a:rPr>
            </a:br>
            <a:r>
              <a:rPr lang="en-US" altLang="en-US" sz="2000" dirty="0">
                <a:solidFill>
                  <a:srgbClr val="0070C0"/>
                </a:solidFill>
                <a:latin typeface="Optima" panose="02000503060000020004" pitchFamily="2" charset="0"/>
              </a:rPr>
              <a:t>EX: Atkins (2018) suggests that the Purdue OWL is a good resource for students (p. 12).</a:t>
            </a:r>
            <a:endParaRPr lang="en-US" altLang="ja-JP" sz="2000" dirty="0">
              <a:solidFill>
                <a:srgbClr val="0070C0"/>
              </a:solidFill>
              <a:latin typeface="Optima" panose="02000503060000020004" pitchFamily="2" charset="0"/>
              <a:ea typeface="MS Mincho" panose="02020609040205080304" pitchFamily="49" charset="-128"/>
            </a:endParaRPr>
          </a:p>
          <a:p>
            <a:pPr lvl="1" eaLnBrk="1" hangingPunct="1"/>
            <a:r>
              <a:rPr lang="en-US" altLang="en-US" sz="2000" dirty="0">
                <a:highlight>
                  <a:srgbClr val="FFFF00"/>
                </a:highlight>
                <a:latin typeface="Optima" panose="02000503060000020004" pitchFamily="2" charset="0"/>
              </a:rPr>
              <a:t> </a:t>
            </a:r>
          </a:p>
        </p:txBody>
      </p:sp>
      <p:grpSp>
        <p:nvGrpSpPr>
          <p:cNvPr id="19459" name="Group 7">
            <a:extLst>
              <a:ext uri="{FF2B5EF4-FFF2-40B4-BE49-F238E27FC236}">
                <a16:creationId xmlns:a16="http://schemas.microsoft.com/office/drawing/2014/main" id="{166993E7-7F67-3949-809B-84CC2337CCD4}"/>
              </a:ext>
            </a:extLst>
          </p:cNvPr>
          <p:cNvGrpSpPr>
            <a:grpSpLocks/>
          </p:cNvGrpSpPr>
          <p:nvPr/>
        </p:nvGrpSpPr>
        <p:grpSpPr bwMode="auto">
          <a:xfrm>
            <a:off x="4235450" y="215900"/>
            <a:ext cx="4908620" cy="1276350"/>
            <a:chOff x="4235019" y="215386"/>
            <a:chExt cx="4908981" cy="1277461"/>
          </a:xfrm>
        </p:grpSpPr>
        <p:grpSp>
          <p:nvGrpSpPr>
            <p:cNvPr id="19464" name="Group 5">
              <a:extLst>
                <a:ext uri="{FF2B5EF4-FFF2-40B4-BE49-F238E27FC236}">
                  <a16:creationId xmlns:a16="http://schemas.microsoft.com/office/drawing/2014/main" id="{8A6F5AD6-8937-3C43-BAAC-D23563CDCACB}"/>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8AEDF126-7A60-E142-BB76-D2956D99E81F}"/>
                  </a:ext>
                </a:extLst>
              </p:cNvPr>
              <p:cNvSpPr/>
              <p:nvPr/>
            </p:nvSpPr>
            <p:spPr>
              <a:xfrm>
                <a:off x="0" y="3193255"/>
                <a:ext cx="914387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9467" name="Picture 11" descr="High-Rez-OWL-Logo.png">
                <a:extLst>
                  <a:ext uri="{FF2B5EF4-FFF2-40B4-BE49-F238E27FC236}">
                    <a16:creationId xmlns:a16="http://schemas.microsoft.com/office/drawing/2014/main" id="{FAEE263A-0B6C-114A-A9EF-ECB3D47841E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465" name="TextBox 2">
              <a:extLst>
                <a:ext uri="{FF2B5EF4-FFF2-40B4-BE49-F238E27FC236}">
                  <a16:creationId xmlns:a16="http://schemas.microsoft.com/office/drawing/2014/main" id="{BD6E8756-D951-7D42-927A-42723E88C3A5}"/>
                </a:ext>
              </a:extLst>
            </p:cNvPr>
            <p:cNvSpPr txBox="1">
              <a:spLocks noChangeArrowheads="1"/>
            </p:cNvSpPr>
            <p:nvPr/>
          </p:nvSpPr>
          <p:spPr bwMode="auto">
            <a:xfrm>
              <a:off x="7005176" y="665040"/>
              <a:ext cx="1669170" cy="585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1600" dirty="0"/>
                <a:t>In-text Citation: </a:t>
              </a:r>
            </a:p>
            <a:p>
              <a:pPr eaLnBrk="1" hangingPunct="1"/>
              <a:r>
                <a:rPr lang="en-US" altLang="en-US" sz="1600" dirty="0"/>
                <a:t>Page Numbers</a:t>
              </a:r>
              <a:endParaRPr lang="en-US" altLang="en-US" sz="1400" dirty="0"/>
            </a:p>
          </p:txBody>
        </p:sp>
      </p:grpSp>
    </p:spTree>
    <p:extLst>
      <p:ext uri="{BB962C8B-B14F-4D97-AF65-F5344CB8AC3E}">
        <p14:creationId xmlns:p14="http://schemas.microsoft.com/office/powerpoint/2010/main" val="4637484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1">
            <a:extLst>
              <a:ext uri="{FF2B5EF4-FFF2-40B4-BE49-F238E27FC236}">
                <a16:creationId xmlns:a16="http://schemas.microsoft.com/office/drawing/2014/main" id="{7516587D-8975-5047-A55C-60FB050F6BAE}"/>
              </a:ext>
            </a:extLst>
          </p:cNvPr>
          <p:cNvSpPr txBox="1">
            <a:spLocks noChangeArrowheads="1"/>
          </p:cNvSpPr>
          <p:nvPr/>
        </p:nvSpPr>
        <p:spPr bwMode="auto">
          <a:xfrm>
            <a:off x="529431" y="1663701"/>
            <a:ext cx="8085138"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dirty="0">
                <a:latin typeface="Optima" panose="02000503060000020004" pitchFamily="2" charset="0"/>
              </a:rPr>
              <a:t>When quoting:</a:t>
            </a:r>
          </a:p>
          <a:p>
            <a:pPr eaLnBrk="1" hangingPunct="1"/>
            <a:r>
              <a:rPr lang="en-US" altLang="en-US" sz="2000" dirty="0">
                <a:latin typeface="Optima" panose="02000503060000020004" pitchFamily="2" charset="0"/>
              </a:rPr>
              <a:t>Introduce the quotation with a signal phrase</a:t>
            </a:r>
          </a:p>
          <a:p>
            <a:pPr eaLnBrk="1" hangingPunct="1">
              <a:buFont typeface="Arial" panose="020B0604020202020204" pitchFamily="34" charset="0"/>
              <a:buChar char="•"/>
            </a:pPr>
            <a:endParaRPr lang="en-US" altLang="en-US" sz="2000" dirty="0">
              <a:latin typeface="Optima" panose="02000503060000020004" pitchFamily="2" charset="0"/>
            </a:endParaRPr>
          </a:p>
          <a:p>
            <a:pPr eaLnBrk="1" hangingPunct="1"/>
            <a:r>
              <a:rPr lang="en-US" altLang="ja-JP" sz="2000" dirty="0">
                <a:latin typeface="Optima" panose="02000503060000020004" pitchFamily="2" charset="0"/>
                <a:ea typeface="MS Mincho" panose="02020609040205080304" pitchFamily="49" charset="-128"/>
              </a:rPr>
              <a:t>If using the parenthetical citation, include the author, date of publication, and page number at the end of the quotation. </a:t>
            </a:r>
          </a:p>
          <a:p>
            <a:pPr eaLnBrk="1" hangingPunct="1"/>
            <a:endParaRPr lang="en-US" altLang="ja-JP" sz="2000" dirty="0">
              <a:latin typeface="Optima" panose="02000503060000020004" pitchFamily="2" charset="0"/>
              <a:ea typeface="MS Mincho" panose="02020609040205080304" pitchFamily="49" charset="-128"/>
            </a:endParaRPr>
          </a:p>
          <a:p>
            <a:pPr eaLnBrk="1" hangingPunct="1"/>
            <a:r>
              <a:rPr lang="en-US" altLang="ja-JP" sz="2000" dirty="0">
                <a:solidFill>
                  <a:srgbClr val="0070C0"/>
                </a:solidFill>
                <a:latin typeface="Optima" panose="02000503060000020004" pitchFamily="2" charset="0"/>
                <a:ea typeface="MS Mincho" panose="02020609040205080304" pitchFamily="49" charset="-128"/>
              </a:rPr>
              <a:t>EX: As scientific knowledge advances, “the application of CRISPR technology to improve human health is being explored across public and private sectors”(Hong, 2018, p. 503). </a:t>
            </a:r>
          </a:p>
          <a:p>
            <a:pPr eaLnBrk="1" hangingPunct="1">
              <a:buFont typeface="Arial" panose="020B0604020202020204" pitchFamily="34" charset="0"/>
              <a:buChar char="•"/>
            </a:pPr>
            <a:endParaRPr lang="en-US" altLang="ja-JP" sz="2000" dirty="0">
              <a:latin typeface="Optima" panose="02000503060000020004" pitchFamily="2" charset="0"/>
              <a:ea typeface="MS Mincho" panose="02020609040205080304" pitchFamily="49" charset="-128"/>
            </a:endParaRPr>
          </a:p>
          <a:p>
            <a:pPr eaLnBrk="1" hangingPunct="1"/>
            <a:r>
              <a:rPr lang="en-US" altLang="ja-JP" sz="2000" dirty="0">
                <a:latin typeface="Optima" panose="02000503060000020004" pitchFamily="2" charset="0"/>
                <a:ea typeface="MS Mincho" panose="02020609040205080304" pitchFamily="49" charset="-128"/>
              </a:rPr>
              <a:t> If using the narrative-style citation, include the author’s last name in the signal phrase, with the page number at the end of the quote. </a:t>
            </a:r>
          </a:p>
          <a:p>
            <a:pPr eaLnBrk="1" hangingPunct="1">
              <a:buFont typeface="Arial" panose="020B0604020202020204" pitchFamily="34" charset="0"/>
              <a:buChar char="•"/>
            </a:pPr>
            <a:endParaRPr lang="en-US" altLang="ja-JP" sz="2000" dirty="0">
              <a:latin typeface="Optima" panose="02000503060000020004" pitchFamily="2" charset="0"/>
              <a:ea typeface="MS Mincho" panose="02020609040205080304" pitchFamily="49" charset="-128"/>
            </a:endParaRPr>
          </a:p>
          <a:p>
            <a:pPr eaLnBrk="1" hangingPunct="1"/>
            <a:r>
              <a:rPr lang="en-US" altLang="ja-JP" sz="2000" dirty="0">
                <a:solidFill>
                  <a:srgbClr val="0070C0"/>
                </a:solidFill>
                <a:latin typeface="Optima" panose="02000503060000020004" pitchFamily="2" charset="0"/>
                <a:ea typeface="MS Mincho" panose="02020609040205080304" pitchFamily="49" charset="-128"/>
              </a:rPr>
              <a:t>EX: Hong (2018) stated that “the application of CRISPR technology to improve human health is being explored across public and private sectors” (p. 503).</a:t>
            </a:r>
          </a:p>
        </p:txBody>
      </p:sp>
      <p:grpSp>
        <p:nvGrpSpPr>
          <p:cNvPr id="20483" name="Group 5">
            <a:extLst>
              <a:ext uri="{FF2B5EF4-FFF2-40B4-BE49-F238E27FC236}">
                <a16:creationId xmlns:a16="http://schemas.microsoft.com/office/drawing/2014/main" id="{1965BAC0-568C-2449-899C-7C52A8071CEF}"/>
              </a:ext>
            </a:extLst>
          </p:cNvPr>
          <p:cNvGrpSpPr>
            <a:grpSpLocks/>
          </p:cNvGrpSpPr>
          <p:nvPr/>
        </p:nvGrpSpPr>
        <p:grpSpPr bwMode="auto">
          <a:xfrm>
            <a:off x="4235450" y="215900"/>
            <a:ext cx="4922838" cy="1276350"/>
            <a:chOff x="4235019" y="215386"/>
            <a:chExt cx="4923971" cy="1277461"/>
          </a:xfrm>
        </p:grpSpPr>
        <p:grpSp>
          <p:nvGrpSpPr>
            <p:cNvPr id="20489" name="Group 5">
              <a:extLst>
                <a:ext uri="{FF2B5EF4-FFF2-40B4-BE49-F238E27FC236}">
                  <a16:creationId xmlns:a16="http://schemas.microsoft.com/office/drawing/2014/main" id="{93C13235-52DA-E74F-A3CA-C8A06C7FA2A4}"/>
                </a:ext>
              </a:extLst>
            </p:cNvPr>
            <p:cNvGrpSpPr>
              <a:grpSpLocks/>
            </p:cNvGrpSpPr>
            <p:nvPr/>
          </p:nvGrpSpPr>
          <p:grpSpPr bwMode="auto">
            <a:xfrm>
              <a:off x="4235019" y="215386"/>
              <a:ext cx="4908981" cy="1277461"/>
              <a:chOff x="0" y="2220850"/>
              <a:chExt cx="9144000" cy="2762588"/>
            </a:xfrm>
          </p:grpSpPr>
          <p:sp>
            <p:nvSpPr>
              <p:cNvPr id="10" name="Rectangle 9">
                <a:extLst>
                  <a:ext uri="{FF2B5EF4-FFF2-40B4-BE49-F238E27FC236}">
                    <a16:creationId xmlns:a16="http://schemas.microsoft.com/office/drawing/2014/main" id="{3127A0D4-5A52-6E4C-A2A9-5DA75B63E96D}"/>
                  </a:ext>
                </a:extLst>
              </p:cNvPr>
              <p:cNvSpPr/>
              <p:nvPr/>
            </p:nvSpPr>
            <p:spPr>
              <a:xfrm>
                <a:off x="0" y="3193255"/>
                <a:ext cx="9145302"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20492" name="Picture 10" descr="High-Rez-OWL-Logo.png">
                <a:extLst>
                  <a:ext uri="{FF2B5EF4-FFF2-40B4-BE49-F238E27FC236}">
                    <a16:creationId xmlns:a16="http://schemas.microsoft.com/office/drawing/2014/main" id="{75361B18-B059-2748-9DB7-C3ED18E61DD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490" name="TextBox 2">
              <a:extLst>
                <a:ext uri="{FF2B5EF4-FFF2-40B4-BE49-F238E27FC236}">
                  <a16:creationId xmlns:a16="http://schemas.microsoft.com/office/drawing/2014/main" id="{1A10946D-8F6D-B645-AF1B-0F8E9886042B}"/>
                </a:ext>
              </a:extLst>
            </p:cNvPr>
            <p:cNvSpPr txBox="1">
              <a:spLocks noChangeArrowheads="1"/>
            </p:cNvSpPr>
            <p:nvPr/>
          </p:nvSpPr>
          <p:spPr bwMode="auto">
            <a:xfrm>
              <a:off x="6478803" y="641443"/>
              <a:ext cx="26801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dirty="0"/>
                <a:t>In-Text Citation: </a:t>
              </a:r>
            </a:p>
            <a:p>
              <a:pPr eaLnBrk="1" hangingPunct="1"/>
              <a:r>
                <a:rPr lang="en-US" altLang="en-US" dirty="0"/>
                <a:t>Quotations</a:t>
              </a:r>
            </a:p>
          </p:txBody>
        </p:sp>
      </p:gr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5">
            <a:extLst>
              <a:ext uri="{FF2B5EF4-FFF2-40B4-BE49-F238E27FC236}">
                <a16:creationId xmlns:a16="http://schemas.microsoft.com/office/drawing/2014/main" id="{42321F6A-B437-724E-82CC-593B7DA5FF60}"/>
              </a:ext>
            </a:extLst>
          </p:cNvPr>
          <p:cNvSpPr txBox="1">
            <a:spLocks noChangeArrowheads="1"/>
          </p:cNvSpPr>
          <p:nvPr/>
        </p:nvSpPr>
        <p:spPr bwMode="auto">
          <a:xfrm>
            <a:off x="304800" y="1713041"/>
            <a:ext cx="85344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dirty="0">
                <a:latin typeface="Optima" panose="02000503060000020004" pitchFamily="2" charset="0"/>
              </a:rPr>
              <a:t>Follow the same guidelines for parenthetical and narrative citations when summarizing or paraphrasing a longer chunk of text. </a:t>
            </a:r>
          </a:p>
          <a:p>
            <a:pPr eaLnBrk="1" hangingPunct="1"/>
            <a:endParaRPr lang="en-US" altLang="en-US" sz="2000" dirty="0">
              <a:latin typeface="Optima" panose="02000503060000020004" pitchFamily="2" charset="0"/>
            </a:endParaRPr>
          </a:p>
          <a:p>
            <a:pPr eaLnBrk="1" hangingPunct="1"/>
            <a:r>
              <a:rPr lang="en-US" altLang="en-US" sz="2000" dirty="0">
                <a:latin typeface="Optima" panose="02000503060000020004" pitchFamily="2" charset="0"/>
              </a:rPr>
              <a:t>Parenthetical citation: </a:t>
            </a:r>
            <a:br>
              <a:rPr lang="en-US" altLang="en-US" sz="2000" dirty="0">
                <a:latin typeface="Optima" panose="02000503060000020004" pitchFamily="2" charset="0"/>
              </a:rPr>
            </a:br>
            <a:br>
              <a:rPr lang="en-US" altLang="en-US" sz="2000" dirty="0">
                <a:latin typeface="Optima" panose="02000503060000020004" pitchFamily="2" charset="0"/>
              </a:rPr>
            </a:br>
            <a:r>
              <a:rPr lang="en-US" altLang="en-US" sz="2000" dirty="0">
                <a:latin typeface="Optima" panose="02000503060000020004" pitchFamily="2" charset="0"/>
              </a:rPr>
              <a:t>	</a:t>
            </a:r>
            <a:r>
              <a:rPr lang="en-US" altLang="en-US" sz="2000" dirty="0">
                <a:solidFill>
                  <a:srgbClr val="0070C0"/>
                </a:solidFill>
                <a:latin typeface="Optima" panose="02000503060000020004" pitchFamily="2" charset="0"/>
              </a:rPr>
              <a:t>EX: In one study that consisted of 467 young adults, it was found that social media use may not directly affect mental health; rather, it depends on </a:t>
            </a:r>
            <a:r>
              <a:rPr lang="en-US" altLang="en-US" sz="2000" i="1" dirty="0">
                <a:solidFill>
                  <a:srgbClr val="0070C0"/>
                </a:solidFill>
                <a:latin typeface="Optima" panose="02000503060000020004" pitchFamily="2" charset="0"/>
              </a:rPr>
              <a:t>how</a:t>
            </a:r>
            <a:r>
              <a:rPr lang="en-US" altLang="en-US" sz="2000" dirty="0">
                <a:solidFill>
                  <a:srgbClr val="0070C0"/>
                </a:solidFill>
                <a:latin typeface="Optima" panose="02000503060000020004" pitchFamily="2" charset="0"/>
              </a:rPr>
              <a:t> young adults use social media (Berryman et al., 2018).</a:t>
            </a:r>
          </a:p>
          <a:p>
            <a:pPr eaLnBrk="1" hangingPunct="1"/>
            <a:endParaRPr lang="en-US" altLang="en-US" sz="2000" dirty="0">
              <a:latin typeface="Optima" panose="02000503060000020004" pitchFamily="2" charset="0"/>
            </a:endParaRPr>
          </a:p>
          <a:p>
            <a:pPr eaLnBrk="1" hangingPunct="1"/>
            <a:r>
              <a:rPr lang="en-US" altLang="en-US" sz="2000" dirty="0">
                <a:latin typeface="Optima" panose="02000503060000020004" pitchFamily="2" charset="0"/>
              </a:rPr>
              <a:t>Narrative citation: </a:t>
            </a:r>
          </a:p>
          <a:p>
            <a:pPr eaLnBrk="1" hangingPunct="1"/>
            <a:endParaRPr lang="en-US" altLang="en-US" sz="2000" dirty="0">
              <a:latin typeface="Optima" panose="02000503060000020004" pitchFamily="2" charset="0"/>
            </a:endParaRPr>
          </a:p>
          <a:p>
            <a:pPr eaLnBrk="1" hangingPunct="1"/>
            <a:r>
              <a:rPr lang="en-US" altLang="en-US" sz="2000" dirty="0">
                <a:solidFill>
                  <a:srgbClr val="0070C0"/>
                </a:solidFill>
                <a:latin typeface="Optima" panose="02000503060000020004" pitchFamily="2" charset="0"/>
              </a:rPr>
              <a:t>	EX</a:t>
            </a:r>
            <a:r>
              <a:rPr lang="en-US" altLang="en-US" sz="2000">
                <a:solidFill>
                  <a:srgbClr val="0070C0"/>
                </a:solidFill>
                <a:latin typeface="Optima" panose="02000503060000020004" pitchFamily="2" charset="0"/>
              </a:rPr>
              <a:t>: Berryman et al. (</a:t>
            </a:r>
            <a:r>
              <a:rPr lang="en-US" altLang="en-US" sz="2000" dirty="0">
                <a:solidFill>
                  <a:srgbClr val="0070C0"/>
                </a:solidFill>
                <a:latin typeface="Optima" panose="02000503060000020004" pitchFamily="2" charset="0"/>
              </a:rPr>
              <a:t>2018) sampled 467 young adults about their social media use and mental health and found that social media use 	may not directly affect mental health; rather, it depends on </a:t>
            </a:r>
            <a:r>
              <a:rPr lang="en-US" altLang="en-US" sz="2000" i="1" dirty="0">
                <a:solidFill>
                  <a:srgbClr val="0070C0"/>
                </a:solidFill>
                <a:latin typeface="Optima" panose="02000503060000020004" pitchFamily="2" charset="0"/>
              </a:rPr>
              <a:t>how</a:t>
            </a:r>
            <a:r>
              <a:rPr lang="en-US" altLang="en-US" sz="2000" dirty="0">
                <a:solidFill>
                  <a:srgbClr val="0070C0"/>
                </a:solidFill>
                <a:latin typeface="Optima" panose="02000503060000020004" pitchFamily="2" charset="0"/>
              </a:rPr>
              <a:t> young adults use social media. </a:t>
            </a:r>
          </a:p>
        </p:txBody>
      </p:sp>
      <p:grpSp>
        <p:nvGrpSpPr>
          <p:cNvPr id="21507" name="Group 13">
            <a:extLst>
              <a:ext uri="{FF2B5EF4-FFF2-40B4-BE49-F238E27FC236}">
                <a16:creationId xmlns:a16="http://schemas.microsoft.com/office/drawing/2014/main" id="{80FD1B1D-2CE9-3B4E-B327-DEFA19B17F89}"/>
              </a:ext>
            </a:extLst>
          </p:cNvPr>
          <p:cNvGrpSpPr>
            <a:grpSpLocks/>
          </p:cNvGrpSpPr>
          <p:nvPr/>
        </p:nvGrpSpPr>
        <p:grpSpPr bwMode="auto">
          <a:xfrm>
            <a:off x="4235450" y="215900"/>
            <a:ext cx="4975225" cy="1276350"/>
            <a:chOff x="4235019" y="215386"/>
            <a:chExt cx="4976270" cy="1277461"/>
          </a:xfrm>
        </p:grpSpPr>
        <p:grpSp>
          <p:nvGrpSpPr>
            <p:cNvPr id="21511" name="Group 5">
              <a:extLst>
                <a:ext uri="{FF2B5EF4-FFF2-40B4-BE49-F238E27FC236}">
                  <a16:creationId xmlns:a16="http://schemas.microsoft.com/office/drawing/2014/main" id="{545C92DB-C039-0D49-9DB7-EC23C02FAE16}"/>
                </a:ext>
              </a:extLst>
            </p:cNvPr>
            <p:cNvGrpSpPr>
              <a:grpSpLocks/>
            </p:cNvGrpSpPr>
            <p:nvPr/>
          </p:nvGrpSpPr>
          <p:grpSpPr bwMode="auto">
            <a:xfrm>
              <a:off x="4235019" y="215386"/>
              <a:ext cx="4908981" cy="1277461"/>
              <a:chOff x="0" y="2220850"/>
              <a:chExt cx="9144000" cy="2762588"/>
            </a:xfrm>
          </p:grpSpPr>
          <p:sp>
            <p:nvSpPr>
              <p:cNvPr id="17" name="Rectangle 16">
                <a:extLst>
                  <a:ext uri="{FF2B5EF4-FFF2-40B4-BE49-F238E27FC236}">
                    <a16:creationId xmlns:a16="http://schemas.microsoft.com/office/drawing/2014/main" id="{5217078D-7A45-924A-8EAB-341F8667DB2B}"/>
                  </a:ext>
                </a:extLst>
              </p:cNvPr>
              <p:cNvSpPr/>
              <p:nvPr/>
            </p:nvSpPr>
            <p:spPr>
              <a:xfrm>
                <a:off x="0" y="3193255"/>
                <a:ext cx="9145118"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21514" name="Picture 17" descr="High-Rez-OWL-Logo.png">
                <a:extLst>
                  <a:ext uri="{FF2B5EF4-FFF2-40B4-BE49-F238E27FC236}">
                    <a16:creationId xmlns:a16="http://schemas.microsoft.com/office/drawing/2014/main" id="{F93DFBB4-B6EA-E74F-AE24-F7B43AF46CD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512" name="TextBox 2">
              <a:extLst>
                <a:ext uri="{FF2B5EF4-FFF2-40B4-BE49-F238E27FC236}">
                  <a16:creationId xmlns:a16="http://schemas.microsoft.com/office/drawing/2014/main" id="{AF3DD7B1-786F-4442-8928-9E330776A253}"/>
                </a:ext>
              </a:extLst>
            </p:cNvPr>
            <p:cNvSpPr txBox="1">
              <a:spLocks noChangeArrowheads="1"/>
            </p:cNvSpPr>
            <p:nvPr/>
          </p:nvSpPr>
          <p:spPr bwMode="auto">
            <a:xfrm>
              <a:off x="6538763" y="641443"/>
              <a:ext cx="26725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dirty="0"/>
                <a:t>In-Text Citation: </a:t>
              </a:r>
            </a:p>
            <a:p>
              <a:pPr eaLnBrk="1" hangingPunct="1"/>
              <a:r>
                <a:rPr lang="en-US" altLang="en-US" dirty="0"/>
                <a:t>Summary or Paraphrase</a:t>
              </a:r>
            </a:p>
          </p:txBody>
        </p:sp>
      </p:gr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5">
            <a:extLst>
              <a:ext uri="{FF2B5EF4-FFF2-40B4-BE49-F238E27FC236}">
                <a16:creationId xmlns:a16="http://schemas.microsoft.com/office/drawing/2014/main" id="{2706A04A-A072-914D-AF17-E1EFF68E9B71}"/>
              </a:ext>
            </a:extLst>
          </p:cNvPr>
          <p:cNvSpPr txBox="1">
            <a:spLocks noChangeArrowheads="1"/>
          </p:cNvSpPr>
          <p:nvPr/>
        </p:nvSpPr>
        <p:spPr bwMode="auto">
          <a:xfrm>
            <a:off x="304800" y="1736618"/>
            <a:ext cx="85344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dirty="0">
                <a:latin typeface="Optima" panose="02000503060000020004" pitchFamily="2" charset="0"/>
                <a:cs typeface="Tahoma" panose="020B0604030504040204" pitchFamily="34" charset="0"/>
              </a:rPr>
              <a:t>Introduce quotations with signal phrases, e.g.:</a:t>
            </a:r>
          </a:p>
          <a:p>
            <a:pPr eaLnBrk="1" hangingPunct="1"/>
            <a:endParaRPr lang="en-US" altLang="en-US" sz="2000" dirty="0">
              <a:latin typeface="Optima" panose="02000503060000020004" pitchFamily="2" charset="0"/>
              <a:cs typeface="Tahoma" panose="020B0604030504040204" pitchFamily="34" charset="0"/>
            </a:endParaRPr>
          </a:p>
          <a:p>
            <a:pPr eaLnBrk="1" hangingPunct="1"/>
            <a:r>
              <a:rPr lang="en-US" altLang="en-US" sz="2000" dirty="0">
                <a:solidFill>
                  <a:srgbClr val="0070C0"/>
                </a:solidFill>
                <a:latin typeface="Optima" panose="02000503060000020004" pitchFamily="2" charset="0"/>
                <a:cs typeface="Tahoma" panose="020B0604030504040204" pitchFamily="34" charset="0"/>
              </a:rPr>
              <a:t>		According to Reynolds (2019), </a:t>
            </a:r>
            <a:r>
              <a:rPr lang="ja-JP" altLang="en-US" sz="2000">
                <a:solidFill>
                  <a:srgbClr val="0070C0"/>
                </a:solidFill>
                <a:latin typeface="Optima" panose="02000503060000020004" pitchFamily="2" charset="0"/>
                <a:ea typeface="MS Mincho" panose="02020609040205080304" pitchFamily="49" charset="-128"/>
                <a:cs typeface="Tahoma" panose="020B0604030504040204" pitchFamily="34" charset="0"/>
              </a:rPr>
              <a:t>“</a:t>
            </a:r>
            <a:r>
              <a:rPr lang="en-US" altLang="ja-JP" sz="2000" dirty="0">
                <a:solidFill>
                  <a:srgbClr val="0070C0"/>
                </a:solidFill>
                <a:latin typeface="Optima" panose="02000503060000020004" pitchFamily="2" charset="0"/>
                <a:cs typeface="Tahoma" panose="020B0604030504040204" pitchFamily="34" charset="0"/>
              </a:rPr>
              <a:t>….</a:t>
            </a:r>
            <a:r>
              <a:rPr lang="ja-JP" altLang="en-US" sz="2000">
                <a:solidFill>
                  <a:srgbClr val="0070C0"/>
                </a:solidFill>
                <a:latin typeface="Optima" panose="02000503060000020004" pitchFamily="2" charset="0"/>
                <a:ea typeface="MS Mincho" panose="02020609040205080304" pitchFamily="49" charset="-128"/>
              </a:rPr>
              <a:t>”</a:t>
            </a:r>
            <a:r>
              <a:rPr lang="en-US" altLang="ja-JP" sz="2000" dirty="0">
                <a:solidFill>
                  <a:srgbClr val="0070C0"/>
                </a:solidFill>
                <a:latin typeface="Optima" panose="02000503060000020004" pitchFamily="2" charset="0"/>
                <a:cs typeface="Tahoma" panose="020B0604030504040204" pitchFamily="34" charset="0"/>
              </a:rPr>
              <a:t> (p. 3).</a:t>
            </a:r>
          </a:p>
          <a:p>
            <a:pPr eaLnBrk="1" hangingPunct="1"/>
            <a:endParaRPr lang="en-US" altLang="en-US" sz="2000" dirty="0">
              <a:solidFill>
                <a:srgbClr val="0070C0"/>
              </a:solidFill>
              <a:latin typeface="Optima" panose="02000503060000020004" pitchFamily="2" charset="0"/>
              <a:cs typeface="Tahoma" panose="020B0604030504040204" pitchFamily="34" charset="0"/>
            </a:endParaRPr>
          </a:p>
          <a:p>
            <a:pPr eaLnBrk="1" hangingPunct="1"/>
            <a:r>
              <a:rPr lang="en-US" altLang="en-US" sz="2000" dirty="0">
                <a:solidFill>
                  <a:srgbClr val="0070C0"/>
                </a:solidFill>
                <a:latin typeface="Optima" panose="02000503060000020004" pitchFamily="2" charset="0"/>
                <a:cs typeface="Tahoma" panose="020B0604030504040204" pitchFamily="34" charset="0"/>
              </a:rPr>
              <a:t>		Reynolds (2019) argued that</a:t>
            </a:r>
            <a:r>
              <a:rPr lang="ja-JP" altLang="en-US" sz="2000">
                <a:solidFill>
                  <a:srgbClr val="0070C0"/>
                </a:solidFill>
                <a:latin typeface="Optima" panose="02000503060000020004" pitchFamily="2" charset="0"/>
                <a:ea typeface="MS Mincho" panose="02020609040205080304" pitchFamily="49" charset="-128"/>
              </a:rPr>
              <a:t>“</a:t>
            </a:r>
            <a:r>
              <a:rPr lang="en-US" altLang="ja-JP" sz="2000" dirty="0">
                <a:solidFill>
                  <a:srgbClr val="0070C0"/>
                </a:solidFill>
                <a:latin typeface="Optima" panose="02000503060000020004" pitchFamily="2" charset="0"/>
                <a:cs typeface="Tahoma" panose="020B0604030504040204" pitchFamily="34" charset="0"/>
              </a:rPr>
              <a:t>……</a:t>
            </a:r>
            <a:r>
              <a:rPr lang="ja-JP" altLang="en-US" sz="2000">
                <a:solidFill>
                  <a:srgbClr val="0070C0"/>
                </a:solidFill>
                <a:latin typeface="Optima" panose="02000503060000020004" pitchFamily="2" charset="0"/>
                <a:ea typeface="MS Mincho" panose="02020609040205080304" pitchFamily="49" charset="-128"/>
              </a:rPr>
              <a:t>”</a:t>
            </a:r>
            <a:r>
              <a:rPr lang="en-US" altLang="ja-JP" sz="2000" dirty="0">
                <a:solidFill>
                  <a:srgbClr val="0070C0"/>
                </a:solidFill>
                <a:latin typeface="Optima" panose="02000503060000020004" pitchFamily="2" charset="0"/>
                <a:cs typeface="Tahoma" panose="020B0604030504040204" pitchFamily="34" charset="0"/>
              </a:rPr>
              <a:t> (p. 3).</a:t>
            </a:r>
          </a:p>
          <a:p>
            <a:pPr eaLnBrk="1" hangingPunct="1"/>
            <a:endParaRPr lang="en-US" altLang="en-US" sz="2000" dirty="0">
              <a:latin typeface="Optima" panose="02000503060000020004" pitchFamily="2" charset="0"/>
              <a:cs typeface="Tahoma" panose="020B0604030504040204" pitchFamily="34" charset="0"/>
            </a:endParaRPr>
          </a:p>
          <a:p>
            <a:pPr eaLnBrk="1" hangingPunct="1"/>
            <a:r>
              <a:rPr lang="en-US" altLang="en-US" sz="2000" dirty="0">
                <a:latin typeface="Optima" panose="02000503060000020004" pitchFamily="2" charset="0"/>
                <a:cs typeface="Tahoma" panose="020B0604030504040204" pitchFamily="34" charset="0"/>
              </a:rPr>
              <a:t>Use signal verbs such as:</a:t>
            </a:r>
          </a:p>
          <a:p>
            <a:pPr eaLnBrk="1" hangingPunct="1"/>
            <a:endParaRPr lang="en-US" altLang="en-US" sz="2000" dirty="0">
              <a:solidFill>
                <a:srgbClr val="0070C0"/>
              </a:solidFill>
              <a:latin typeface="Optima" panose="02000503060000020004" pitchFamily="2" charset="0"/>
              <a:cs typeface="Tahoma" panose="020B0604030504040204" pitchFamily="34" charset="0"/>
            </a:endParaRPr>
          </a:p>
          <a:p>
            <a:pPr eaLnBrk="1" hangingPunct="1"/>
            <a:r>
              <a:rPr lang="en-US" altLang="en-US" sz="2000" dirty="0">
                <a:solidFill>
                  <a:srgbClr val="0070C0"/>
                </a:solidFill>
                <a:latin typeface="Optima" panose="02000503060000020004" pitchFamily="2" charset="0"/>
                <a:cs typeface="Tahoma" panose="020B0604030504040204" pitchFamily="34" charset="0"/>
              </a:rPr>
              <a:t>		acknowledged, contended, maintained,</a:t>
            </a:r>
          </a:p>
          <a:p>
            <a:pPr eaLnBrk="1" hangingPunct="1"/>
            <a:r>
              <a:rPr lang="en-US" altLang="en-US" sz="2000" dirty="0">
                <a:solidFill>
                  <a:srgbClr val="0070C0"/>
                </a:solidFill>
                <a:latin typeface="Optima" panose="02000503060000020004" pitchFamily="2" charset="0"/>
                <a:cs typeface="Tahoma" panose="020B0604030504040204" pitchFamily="34" charset="0"/>
              </a:rPr>
              <a:t>		responded, reported, argued, concluded, etc.</a:t>
            </a:r>
          </a:p>
          <a:p>
            <a:pPr eaLnBrk="1" hangingPunct="1"/>
            <a:endParaRPr lang="en-US" altLang="en-US" sz="2000" dirty="0">
              <a:latin typeface="Optima" panose="02000503060000020004" pitchFamily="2" charset="0"/>
              <a:cs typeface="Tahoma" panose="020B0604030504040204" pitchFamily="34" charset="0"/>
            </a:endParaRPr>
          </a:p>
          <a:p>
            <a:pPr eaLnBrk="1" hangingPunct="1"/>
            <a:r>
              <a:rPr lang="en-US" altLang="en-US" sz="2000" dirty="0">
                <a:latin typeface="Optima" panose="02000503060000020004" pitchFamily="2" charset="0"/>
                <a:cs typeface="Tahoma" panose="020B0604030504040204" pitchFamily="34" charset="0"/>
              </a:rPr>
              <a:t>Use the past tense or the present perfect tense of verbs in signal phrases when they discuss past events. </a:t>
            </a:r>
          </a:p>
          <a:p>
            <a:pPr eaLnBrk="1" hangingPunct="1"/>
            <a:endParaRPr lang="en-US" altLang="en-US" sz="2000" dirty="0">
              <a:latin typeface="Optima" panose="02000503060000020004" pitchFamily="2" charset="0"/>
              <a:cs typeface="Tahoma" panose="020B0604030504040204" pitchFamily="34" charset="0"/>
            </a:endParaRPr>
          </a:p>
        </p:txBody>
      </p:sp>
      <p:grpSp>
        <p:nvGrpSpPr>
          <p:cNvPr id="24579" name="Group 7">
            <a:extLst>
              <a:ext uri="{FF2B5EF4-FFF2-40B4-BE49-F238E27FC236}">
                <a16:creationId xmlns:a16="http://schemas.microsoft.com/office/drawing/2014/main" id="{9BB1C564-4474-CF44-B2F8-F89AD84596A5}"/>
              </a:ext>
            </a:extLst>
          </p:cNvPr>
          <p:cNvGrpSpPr>
            <a:grpSpLocks/>
          </p:cNvGrpSpPr>
          <p:nvPr/>
        </p:nvGrpSpPr>
        <p:grpSpPr bwMode="auto">
          <a:xfrm>
            <a:off x="4235450" y="215900"/>
            <a:ext cx="4908550" cy="1276350"/>
            <a:chOff x="4235019" y="215386"/>
            <a:chExt cx="4908981" cy="1277461"/>
          </a:xfrm>
        </p:grpSpPr>
        <p:grpSp>
          <p:nvGrpSpPr>
            <p:cNvPr id="24580" name="Group 5">
              <a:extLst>
                <a:ext uri="{FF2B5EF4-FFF2-40B4-BE49-F238E27FC236}">
                  <a16:creationId xmlns:a16="http://schemas.microsoft.com/office/drawing/2014/main" id="{6E8DAB2A-B06A-B941-A876-0F6957D82C5E}"/>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4D6C20E8-CFF8-674B-9396-A3DAE27B4C4D}"/>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24583" name="Picture 11" descr="High-Rez-OWL-Logo.png">
                <a:extLst>
                  <a:ext uri="{FF2B5EF4-FFF2-40B4-BE49-F238E27FC236}">
                    <a16:creationId xmlns:a16="http://schemas.microsoft.com/office/drawing/2014/main" id="{E39FACC0-81D5-3849-B17C-8C0F519C4D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581" name="TextBox 2">
              <a:extLst>
                <a:ext uri="{FF2B5EF4-FFF2-40B4-BE49-F238E27FC236}">
                  <a16:creationId xmlns:a16="http://schemas.microsoft.com/office/drawing/2014/main" id="{D3070817-C626-D043-8057-2EA8F09DECB0}"/>
                </a:ext>
              </a:extLst>
            </p:cNvPr>
            <p:cNvSpPr txBox="1">
              <a:spLocks noChangeArrowheads="1"/>
            </p:cNvSpPr>
            <p:nvPr/>
          </p:nvSpPr>
          <p:spPr bwMode="auto">
            <a:xfrm>
              <a:off x="7063413" y="641443"/>
              <a:ext cx="18614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dirty="0"/>
                <a:t>In-Text Citation:</a:t>
              </a:r>
            </a:p>
            <a:p>
              <a:pPr eaLnBrk="1" hangingPunct="1"/>
              <a:r>
                <a:rPr lang="en-US" altLang="en-US" dirty="0"/>
                <a:t>Signal Words</a:t>
              </a:r>
            </a:p>
          </p:txBody>
        </p:sp>
      </p:gr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5">
            <a:extLst>
              <a:ext uri="{FF2B5EF4-FFF2-40B4-BE49-F238E27FC236}">
                <a16:creationId xmlns:a16="http://schemas.microsoft.com/office/drawing/2014/main" id="{A80CC06A-5B07-1D42-96D9-ADEAE7B869B4}"/>
              </a:ext>
            </a:extLst>
          </p:cNvPr>
          <p:cNvSpPr txBox="1">
            <a:spLocks noChangeArrowheads="1"/>
          </p:cNvSpPr>
          <p:nvPr/>
        </p:nvSpPr>
        <p:spPr bwMode="auto">
          <a:xfrm>
            <a:off x="304800" y="1748583"/>
            <a:ext cx="85344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b="1" dirty="0">
                <a:latin typeface="Optima" panose="02000503060000020004" pitchFamily="2" charset="0"/>
              </a:rPr>
              <a:t>When the parenthetical citation includes two or more works:</a:t>
            </a:r>
          </a:p>
          <a:p>
            <a:pPr eaLnBrk="1" hangingPunct="1">
              <a:buFont typeface="Arial" panose="020B0604020202020204" pitchFamily="34" charset="0"/>
              <a:buChar char="•"/>
            </a:pPr>
            <a:r>
              <a:rPr lang="en-US" altLang="ja-JP" sz="2000" dirty="0">
                <a:latin typeface="Optima" panose="02000503060000020004" pitchFamily="2" charset="0"/>
                <a:ea typeface="MS Mincho" panose="02020609040205080304" pitchFamily="49" charset="-128"/>
              </a:rPr>
              <a:t>Order them </a:t>
            </a:r>
            <a:r>
              <a:rPr lang="en-US" altLang="en-US" sz="2000" dirty="0">
                <a:latin typeface="Optima" panose="02000503060000020004" pitchFamily="2" charset="0"/>
              </a:rPr>
              <a:t>in the same way they appear in the reference list—the author’</a:t>
            </a:r>
            <a:r>
              <a:rPr lang="en-US" altLang="ja-JP" sz="2000" dirty="0">
                <a:latin typeface="Optima" panose="02000503060000020004" pitchFamily="2" charset="0"/>
                <a:ea typeface="MS Mincho" panose="02020609040205080304" pitchFamily="49" charset="-128"/>
              </a:rPr>
              <a:t>s name, the year of publication—separated by a </a:t>
            </a:r>
            <a:r>
              <a:rPr lang="en-US" altLang="en-US" sz="2000" dirty="0">
                <a:latin typeface="Optima" panose="02000503060000020004" pitchFamily="2" charset="0"/>
              </a:rPr>
              <a:t>semi-colon.</a:t>
            </a:r>
          </a:p>
          <a:p>
            <a:pPr eaLnBrk="1" hangingPunct="1"/>
            <a:endParaRPr lang="en-US" altLang="en-US" sz="2000" dirty="0">
              <a:latin typeface="Optima" panose="02000503060000020004" pitchFamily="2" charset="0"/>
            </a:endParaRPr>
          </a:p>
          <a:p>
            <a:pPr eaLnBrk="1" hangingPunct="1"/>
            <a:endParaRPr lang="en-US" altLang="en-US" sz="2000" dirty="0">
              <a:latin typeface="Optima" panose="02000503060000020004" pitchFamily="2" charset="0"/>
            </a:endParaRPr>
          </a:p>
          <a:p>
            <a:pPr eaLnBrk="1" hangingPunct="1"/>
            <a:r>
              <a:rPr lang="en-US" altLang="en-US" sz="2000" dirty="0">
                <a:solidFill>
                  <a:srgbClr val="0070C0"/>
                </a:solidFill>
                <a:latin typeface="Optima" panose="02000503060000020004" pitchFamily="2" charset="0"/>
              </a:rPr>
              <a:t>	EX: Lorem ipsum dolor sit amet (Adams, 2018; Collins, 2017).</a:t>
            </a:r>
          </a:p>
          <a:p>
            <a:pPr eaLnBrk="1" hangingPunct="1">
              <a:buFont typeface="Arial" panose="020B0604020202020204" pitchFamily="34" charset="0"/>
              <a:buChar char="•"/>
            </a:pPr>
            <a:endParaRPr lang="en-US" altLang="ja-JP" sz="2000" dirty="0">
              <a:highlight>
                <a:srgbClr val="FFFF00"/>
              </a:highlight>
              <a:latin typeface="Optima" panose="02000503060000020004" pitchFamily="2" charset="0"/>
              <a:ea typeface="MS Mincho" panose="02020609040205080304" pitchFamily="49" charset="-128"/>
            </a:endParaRPr>
          </a:p>
          <a:p>
            <a:pPr eaLnBrk="1" hangingPunct="1"/>
            <a:endParaRPr lang="en-US" altLang="en-US" sz="2000" dirty="0">
              <a:solidFill>
                <a:srgbClr val="0070C0"/>
              </a:solidFill>
              <a:highlight>
                <a:srgbClr val="FFFF00"/>
              </a:highlight>
              <a:latin typeface="Optima" panose="02000503060000020004" pitchFamily="2" charset="0"/>
            </a:endParaRPr>
          </a:p>
        </p:txBody>
      </p:sp>
      <p:grpSp>
        <p:nvGrpSpPr>
          <p:cNvPr id="25603" name="Group 7">
            <a:extLst>
              <a:ext uri="{FF2B5EF4-FFF2-40B4-BE49-F238E27FC236}">
                <a16:creationId xmlns:a16="http://schemas.microsoft.com/office/drawing/2014/main" id="{0AE720BE-3883-2342-A0A4-E84185D839D2}"/>
              </a:ext>
            </a:extLst>
          </p:cNvPr>
          <p:cNvGrpSpPr>
            <a:grpSpLocks/>
          </p:cNvGrpSpPr>
          <p:nvPr/>
        </p:nvGrpSpPr>
        <p:grpSpPr bwMode="auto">
          <a:xfrm>
            <a:off x="4235450" y="215900"/>
            <a:ext cx="5026025" cy="1276350"/>
            <a:chOff x="4235019" y="215386"/>
            <a:chExt cx="5025783" cy="1277461"/>
          </a:xfrm>
        </p:grpSpPr>
        <p:grpSp>
          <p:nvGrpSpPr>
            <p:cNvPr id="25607" name="Group 5">
              <a:extLst>
                <a:ext uri="{FF2B5EF4-FFF2-40B4-BE49-F238E27FC236}">
                  <a16:creationId xmlns:a16="http://schemas.microsoft.com/office/drawing/2014/main" id="{4DC44AC3-06E9-F948-9FDF-558351B7DF67}"/>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5C1E57D9-EE4E-F942-AA44-7BDA05AA4730}"/>
                  </a:ext>
                </a:extLst>
              </p:cNvPr>
              <p:cNvSpPr/>
              <p:nvPr/>
            </p:nvSpPr>
            <p:spPr>
              <a:xfrm>
                <a:off x="0" y="3193255"/>
                <a:ext cx="9142758"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25610" name="Picture 11" descr="High-Rez-OWL-Logo.png">
                <a:extLst>
                  <a:ext uri="{FF2B5EF4-FFF2-40B4-BE49-F238E27FC236}">
                    <a16:creationId xmlns:a16="http://schemas.microsoft.com/office/drawing/2014/main" id="{612BFB31-D1AC-EE42-8F56-46ED2E9E62C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08" name="TextBox 2">
              <a:extLst>
                <a:ext uri="{FF2B5EF4-FFF2-40B4-BE49-F238E27FC236}">
                  <a16:creationId xmlns:a16="http://schemas.microsoft.com/office/drawing/2014/main" id="{FC3AA6E2-2528-E64A-B45C-EC0A7C2143F7}"/>
                </a:ext>
              </a:extLst>
            </p:cNvPr>
            <p:cNvSpPr txBox="1">
              <a:spLocks noChangeArrowheads="1"/>
            </p:cNvSpPr>
            <p:nvPr/>
          </p:nvSpPr>
          <p:spPr bwMode="auto">
            <a:xfrm>
              <a:off x="7003453" y="641443"/>
              <a:ext cx="22573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dirty="0"/>
                <a:t>In-Text Citation:</a:t>
              </a:r>
            </a:p>
            <a:p>
              <a:pPr eaLnBrk="1" hangingPunct="1"/>
              <a:r>
                <a:rPr lang="en-US" altLang="en-US" dirty="0"/>
                <a:t>Two or More Works</a:t>
              </a:r>
            </a:p>
          </p:txBody>
        </p:sp>
      </p:gr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5">
            <a:extLst>
              <a:ext uri="{FF2B5EF4-FFF2-40B4-BE49-F238E27FC236}">
                <a16:creationId xmlns:a16="http://schemas.microsoft.com/office/drawing/2014/main" id="{4C29E813-E406-7F41-A8D2-EE42B0FBE31E}"/>
              </a:ext>
            </a:extLst>
          </p:cNvPr>
          <p:cNvSpPr txBox="1">
            <a:spLocks noChangeArrowheads="1"/>
          </p:cNvSpPr>
          <p:nvPr/>
        </p:nvSpPr>
        <p:spPr bwMode="auto">
          <a:xfrm>
            <a:off x="377825" y="1616075"/>
            <a:ext cx="85344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b="1" dirty="0">
                <a:latin typeface="Optima" panose="02000503060000020004" pitchFamily="2" charset="0"/>
              </a:rPr>
              <a:t>When citing a work with two authors: </a:t>
            </a:r>
          </a:p>
          <a:p>
            <a:pPr eaLnBrk="1" hangingPunct="1">
              <a:buFont typeface="Arial" panose="020B0604020202020204" pitchFamily="34" charset="0"/>
              <a:buChar char="•"/>
            </a:pPr>
            <a:r>
              <a:rPr lang="en-US" altLang="en-US" sz="2000" b="1" dirty="0">
                <a:latin typeface="Optima" panose="02000503060000020004" pitchFamily="2" charset="0"/>
              </a:rPr>
              <a:t>In the narrative citation</a:t>
            </a:r>
            <a:r>
              <a:rPr lang="en-US" altLang="en-US" sz="2000" dirty="0">
                <a:latin typeface="Optima" panose="02000503060000020004" pitchFamily="2" charset="0"/>
              </a:rPr>
              <a:t>,</a:t>
            </a:r>
            <a:r>
              <a:rPr lang="en-US" altLang="en-US" sz="2000" b="1" dirty="0">
                <a:latin typeface="Optima" panose="02000503060000020004" pitchFamily="2" charset="0"/>
              </a:rPr>
              <a:t> </a:t>
            </a:r>
            <a:r>
              <a:rPr lang="en-US" altLang="en-US" sz="2000" dirty="0">
                <a:latin typeface="Optima" panose="02000503060000020004" pitchFamily="2" charset="0"/>
              </a:rPr>
              <a:t>use “</a:t>
            </a:r>
            <a:r>
              <a:rPr lang="en-US" altLang="ja-JP" sz="2000" dirty="0">
                <a:latin typeface="Optima" panose="02000503060000020004" pitchFamily="2" charset="0"/>
                <a:ea typeface="MS Mincho" panose="02020609040205080304" pitchFamily="49" charset="-128"/>
              </a:rPr>
              <a:t>and” </a:t>
            </a:r>
            <a:r>
              <a:rPr lang="en-US" altLang="en-US" sz="2000" dirty="0">
                <a:latin typeface="Optima" panose="02000503060000020004" pitchFamily="2" charset="0"/>
              </a:rPr>
              <a:t>in between the authors’ </a:t>
            </a:r>
            <a:r>
              <a:rPr lang="en-US" altLang="ja-JP" sz="2000" dirty="0">
                <a:latin typeface="Optima" panose="02000503060000020004" pitchFamily="2" charset="0"/>
                <a:ea typeface="MS Mincho" panose="02020609040205080304" pitchFamily="49" charset="-128"/>
              </a:rPr>
              <a:t>names</a:t>
            </a:r>
          </a:p>
          <a:p>
            <a:pPr eaLnBrk="1" hangingPunct="1"/>
            <a:endParaRPr lang="en-US" altLang="ja-JP" sz="2000" dirty="0">
              <a:latin typeface="Optima" panose="02000503060000020004" pitchFamily="2" charset="0"/>
              <a:ea typeface="MS Mincho" panose="02020609040205080304" pitchFamily="49" charset="-128"/>
            </a:endParaRPr>
          </a:p>
          <a:p>
            <a:pPr eaLnBrk="1" hangingPunct="1"/>
            <a:r>
              <a:rPr lang="en-US" altLang="ja-JP" sz="2000" dirty="0">
                <a:latin typeface="Optima" panose="02000503060000020004" pitchFamily="2" charset="0"/>
                <a:ea typeface="MS Mincho" panose="02020609040205080304" pitchFamily="49" charset="-128"/>
              </a:rPr>
              <a:t>	</a:t>
            </a:r>
            <a:r>
              <a:rPr lang="en-US" altLang="ja-JP" sz="2000" dirty="0">
                <a:solidFill>
                  <a:srgbClr val="0070C0"/>
                </a:solidFill>
                <a:latin typeface="Optima" panose="02000503060000020004" pitchFamily="2" charset="0"/>
                <a:ea typeface="MS Mincho" panose="02020609040205080304" pitchFamily="49" charset="-128"/>
              </a:rPr>
              <a:t>EX: According to scientists Depietri </a:t>
            </a:r>
            <a:r>
              <a:rPr lang="en-US" altLang="ja-JP" sz="2000" b="1" dirty="0">
                <a:solidFill>
                  <a:srgbClr val="0070C0"/>
                </a:solidFill>
                <a:latin typeface="Optima" panose="02000503060000020004" pitchFamily="2" charset="0"/>
                <a:ea typeface="MS Mincho" panose="02020609040205080304" pitchFamily="49" charset="-128"/>
              </a:rPr>
              <a:t>and </a:t>
            </a:r>
            <a:r>
              <a:rPr lang="en-US" altLang="ja-JP" sz="2000" dirty="0">
                <a:solidFill>
                  <a:srgbClr val="0070C0"/>
                </a:solidFill>
                <a:latin typeface="Optima" panose="02000503060000020004" pitchFamily="2" charset="0"/>
                <a:ea typeface="MS Mincho" panose="02020609040205080304" pitchFamily="49" charset="-128"/>
              </a:rPr>
              <a:t>McPhearson (2018), “Understanding the occurrence and impacts of historical climatic hazards is critical to better interpret current hazard trends” (p. 96).</a:t>
            </a:r>
            <a:endParaRPr lang="en-US" altLang="ja-JP" sz="2000" dirty="0">
              <a:latin typeface="Optima" panose="02000503060000020004" pitchFamily="2" charset="0"/>
              <a:ea typeface="MS Mincho" panose="02020609040205080304" pitchFamily="49" charset="-128"/>
            </a:endParaRPr>
          </a:p>
          <a:p>
            <a:pPr eaLnBrk="1" hangingPunct="1"/>
            <a:r>
              <a:rPr lang="en-US" altLang="ja-JP" sz="2000" dirty="0">
                <a:latin typeface="Optima" panose="02000503060000020004" pitchFamily="2" charset="0"/>
                <a:ea typeface="MS Mincho" panose="02020609040205080304" pitchFamily="49" charset="-128"/>
              </a:rPr>
              <a:t>	</a:t>
            </a:r>
            <a:endParaRPr lang="en-US" altLang="en-US" sz="2000" b="1" dirty="0">
              <a:latin typeface="Optima" panose="02000503060000020004" pitchFamily="2" charset="0"/>
            </a:endParaRPr>
          </a:p>
          <a:p>
            <a:pPr eaLnBrk="1" hangingPunct="1">
              <a:buFont typeface="Arial" panose="020B0604020202020204" pitchFamily="34" charset="0"/>
              <a:buChar char="•"/>
            </a:pPr>
            <a:r>
              <a:rPr lang="en-US" altLang="en-US" sz="2000" b="1" dirty="0">
                <a:latin typeface="Optima" panose="02000503060000020004" pitchFamily="2" charset="0"/>
              </a:rPr>
              <a:t>In</a:t>
            </a:r>
            <a:r>
              <a:rPr lang="en-US" altLang="ja-JP" sz="2000" b="1" dirty="0">
                <a:latin typeface="Optima" panose="02000503060000020004" pitchFamily="2" charset="0"/>
                <a:ea typeface="MS Mincho" panose="02020609040205080304" pitchFamily="49" charset="-128"/>
              </a:rPr>
              <a:t> the parenthetical citation</a:t>
            </a:r>
            <a:r>
              <a:rPr lang="en-US" altLang="ja-JP" sz="2000" dirty="0">
                <a:latin typeface="Optima" panose="02000503060000020004" pitchFamily="2" charset="0"/>
                <a:ea typeface="MS Mincho" panose="02020609040205080304" pitchFamily="49" charset="-128"/>
              </a:rPr>
              <a:t>, use “&amp;” between names</a:t>
            </a:r>
          </a:p>
          <a:p>
            <a:pPr eaLnBrk="1" hangingPunct="1"/>
            <a:endParaRPr lang="en-US" altLang="en-US" sz="2000" dirty="0">
              <a:latin typeface="Optima" panose="02000503060000020004" pitchFamily="2" charset="0"/>
              <a:ea typeface="MS Mincho" panose="02020609040205080304" pitchFamily="49" charset="-128"/>
            </a:endParaRPr>
          </a:p>
          <a:p>
            <a:pPr eaLnBrk="1" hangingPunct="1"/>
            <a:r>
              <a:rPr lang="en-US" altLang="en-US" sz="2000" dirty="0">
                <a:latin typeface="Optima" panose="02000503060000020004" pitchFamily="2" charset="0"/>
                <a:ea typeface="MS Mincho" panose="02020609040205080304" pitchFamily="49" charset="-128"/>
              </a:rPr>
              <a:t>	</a:t>
            </a:r>
            <a:r>
              <a:rPr lang="en-US" altLang="en-US" sz="2000" dirty="0">
                <a:solidFill>
                  <a:srgbClr val="0070C0"/>
                </a:solidFill>
                <a:latin typeface="Optima" panose="02000503060000020004" pitchFamily="2" charset="0"/>
                <a:ea typeface="MS Mincho" panose="02020609040205080304" pitchFamily="49" charset="-128"/>
              </a:rPr>
              <a:t>EX: When examining potential climate threats, </a:t>
            </a:r>
            <a:r>
              <a:rPr lang="en-US" altLang="ja-JP" sz="2000" dirty="0">
                <a:solidFill>
                  <a:srgbClr val="0070C0"/>
                </a:solidFill>
                <a:latin typeface="Optima" panose="02000503060000020004" pitchFamily="2" charset="0"/>
                <a:ea typeface="MS Mincho" panose="02020609040205080304" pitchFamily="49" charset="-128"/>
              </a:rPr>
              <a:t>“Understanding the occurrence and impacts of historical climatic hazards is critical to better interpret current hazard trends” (Depietri </a:t>
            </a:r>
            <a:r>
              <a:rPr lang="en-US" altLang="ja-JP" sz="2000" b="1" dirty="0">
                <a:solidFill>
                  <a:srgbClr val="0070C0"/>
                </a:solidFill>
                <a:latin typeface="Optima" panose="02000503060000020004" pitchFamily="2" charset="0"/>
                <a:ea typeface="MS Mincho" panose="02020609040205080304" pitchFamily="49" charset="-128"/>
              </a:rPr>
              <a:t>&amp;</a:t>
            </a:r>
            <a:r>
              <a:rPr lang="en-US" altLang="ja-JP" sz="2000" dirty="0">
                <a:solidFill>
                  <a:srgbClr val="0070C0"/>
                </a:solidFill>
                <a:latin typeface="Optima" panose="02000503060000020004" pitchFamily="2" charset="0"/>
                <a:ea typeface="MS Mincho" panose="02020609040205080304" pitchFamily="49" charset="-128"/>
              </a:rPr>
              <a:t> McPhearson, 2018, p. 96). </a:t>
            </a:r>
          </a:p>
          <a:p>
            <a:pPr eaLnBrk="1" hangingPunct="1"/>
            <a:endParaRPr lang="en-US" altLang="en-US" sz="2000" dirty="0">
              <a:latin typeface="Optima" panose="02000503060000020004" pitchFamily="2" charset="0"/>
            </a:endParaRPr>
          </a:p>
          <a:p>
            <a:pPr eaLnBrk="1" hangingPunct="1"/>
            <a:endParaRPr lang="en-US" altLang="en-US" sz="2000" dirty="0">
              <a:latin typeface="Optima" panose="02000503060000020004" pitchFamily="2" charset="0"/>
            </a:endParaRPr>
          </a:p>
        </p:txBody>
      </p:sp>
      <p:grpSp>
        <p:nvGrpSpPr>
          <p:cNvPr id="26627" name="Group 7">
            <a:extLst>
              <a:ext uri="{FF2B5EF4-FFF2-40B4-BE49-F238E27FC236}">
                <a16:creationId xmlns:a16="http://schemas.microsoft.com/office/drawing/2014/main" id="{DF408908-23AE-4445-BEEE-3AF7220BAFAC}"/>
              </a:ext>
            </a:extLst>
          </p:cNvPr>
          <p:cNvGrpSpPr>
            <a:grpSpLocks/>
          </p:cNvGrpSpPr>
          <p:nvPr/>
        </p:nvGrpSpPr>
        <p:grpSpPr bwMode="auto">
          <a:xfrm>
            <a:off x="4235450" y="215900"/>
            <a:ext cx="5049838" cy="1276350"/>
            <a:chOff x="4235019" y="215386"/>
            <a:chExt cx="5050963" cy="1277461"/>
          </a:xfrm>
        </p:grpSpPr>
        <p:grpSp>
          <p:nvGrpSpPr>
            <p:cNvPr id="26633" name="Group 5">
              <a:extLst>
                <a:ext uri="{FF2B5EF4-FFF2-40B4-BE49-F238E27FC236}">
                  <a16:creationId xmlns:a16="http://schemas.microsoft.com/office/drawing/2014/main" id="{4C97B833-484D-A741-952F-7FC274E2028A}"/>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7FA84116-A0C2-8F46-9E31-4177A6CA1849}"/>
                  </a:ext>
                </a:extLst>
              </p:cNvPr>
              <p:cNvSpPr/>
              <p:nvPr/>
            </p:nvSpPr>
            <p:spPr>
              <a:xfrm>
                <a:off x="0" y="3193255"/>
                <a:ext cx="9145233"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26636" name="Picture 11" descr="High-Rez-OWL-Logo.png">
                <a:extLst>
                  <a:ext uri="{FF2B5EF4-FFF2-40B4-BE49-F238E27FC236}">
                    <a16:creationId xmlns:a16="http://schemas.microsoft.com/office/drawing/2014/main" id="{B919318E-06B9-7A4D-A47B-FD0BB1BFD29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634" name="TextBox 2">
              <a:extLst>
                <a:ext uri="{FF2B5EF4-FFF2-40B4-BE49-F238E27FC236}">
                  <a16:creationId xmlns:a16="http://schemas.microsoft.com/office/drawing/2014/main" id="{BAC1BC10-83F6-FE42-AA13-CB7C2EC6F1AB}"/>
                </a:ext>
              </a:extLst>
            </p:cNvPr>
            <p:cNvSpPr txBox="1">
              <a:spLocks noChangeArrowheads="1"/>
            </p:cNvSpPr>
            <p:nvPr/>
          </p:nvSpPr>
          <p:spPr bwMode="auto">
            <a:xfrm>
              <a:off x="6478803" y="641443"/>
              <a:ext cx="280717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dirty="0"/>
                <a:t>In-Text Citation:</a:t>
              </a:r>
            </a:p>
            <a:p>
              <a:pPr eaLnBrk="1" hangingPunct="1"/>
              <a:r>
                <a:rPr lang="en-US" altLang="en-US" dirty="0"/>
                <a:t>Works with Two Authors</a:t>
              </a:r>
            </a:p>
          </p:txBody>
        </p:sp>
      </p:gr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5">
            <a:extLst>
              <a:ext uri="{FF2B5EF4-FFF2-40B4-BE49-F238E27FC236}">
                <a16:creationId xmlns:a16="http://schemas.microsoft.com/office/drawing/2014/main" id="{6016D8C5-4F2C-F941-9035-8CA874EE58B0}"/>
              </a:ext>
            </a:extLst>
          </p:cNvPr>
          <p:cNvSpPr txBox="1">
            <a:spLocks noChangeArrowheads="1"/>
          </p:cNvSpPr>
          <p:nvPr/>
        </p:nvSpPr>
        <p:spPr bwMode="auto">
          <a:xfrm>
            <a:off x="325438" y="2336393"/>
            <a:ext cx="8534400"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lvl="1" eaLnBrk="1" hangingPunct="1"/>
            <a:r>
              <a:rPr lang="en-US" altLang="en-US" sz="2400" dirty="0">
                <a:latin typeface="Optima" panose="02000503060000020004" pitchFamily="2" charset="0"/>
              </a:rPr>
              <a:t>First-person pronouns rather than third-person</a:t>
            </a:r>
          </a:p>
          <a:p>
            <a:pPr lvl="1" eaLnBrk="1" hangingPunct="1">
              <a:buFont typeface="Arial" panose="020B0604020202020204" pitchFamily="34" charset="0"/>
              <a:buChar char="•"/>
            </a:pPr>
            <a:endParaRPr lang="en-US" altLang="en-US" sz="2400" dirty="0">
              <a:latin typeface="Optima" panose="02000503060000020004" pitchFamily="2" charset="0"/>
            </a:endParaRPr>
          </a:p>
          <a:p>
            <a:pPr lvl="2" eaLnBrk="1" hangingPunct="1">
              <a:buFont typeface="Arial" panose="020B0604020202020204" pitchFamily="34" charset="0"/>
              <a:buChar char="•"/>
            </a:pPr>
            <a:r>
              <a:rPr lang="en-US" altLang="en-US" sz="3200" dirty="0">
                <a:solidFill>
                  <a:srgbClr val="0070C0"/>
                </a:solidFill>
                <a:latin typeface="Optima" panose="02000503060000020004" pitchFamily="2" charset="0"/>
                <a:sym typeface="Wingdings" pitchFamily="2" charset="2"/>
              </a:rPr>
              <a:t></a:t>
            </a:r>
            <a:r>
              <a:rPr lang="en-US" altLang="en-US" sz="2400" dirty="0">
                <a:latin typeface="Optima" panose="02000503060000020004" pitchFamily="2" charset="0"/>
              </a:rPr>
              <a:t>: “</a:t>
            </a:r>
            <a:r>
              <a:rPr lang="en-US" altLang="en-US" sz="2400" b="1" dirty="0">
                <a:latin typeface="Optima" panose="02000503060000020004" pitchFamily="2" charset="0"/>
              </a:rPr>
              <a:t>We</a:t>
            </a:r>
            <a:r>
              <a:rPr lang="en-US" altLang="en-US" sz="2400" dirty="0">
                <a:latin typeface="Optima" panose="02000503060000020004" pitchFamily="2" charset="0"/>
              </a:rPr>
              <a:t> conducted an experiment…”</a:t>
            </a:r>
          </a:p>
          <a:p>
            <a:pPr lvl="2" eaLnBrk="1" hangingPunct="1">
              <a:buFont typeface="Arial" panose="020B0604020202020204" pitchFamily="34" charset="0"/>
              <a:buChar char="•"/>
            </a:pPr>
            <a:r>
              <a:rPr lang="en-US" altLang="en-US" sz="3200" dirty="0">
                <a:solidFill>
                  <a:srgbClr val="FF0000"/>
                </a:solidFill>
                <a:latin typeface="Optima" panose="02000503060000020004" pitchFamily="2" charset="0"/>
                <a:sym typeface="Wingdings" pitchFamily="2" charset="2"/>
              </a:rPr>
              <a:t></a:t>
            </a:r>
            <a:r>
              <a:rPr lang="en-US" altLang="en-US" sz="2400" dirty="0">
                <a:latin typeface="Optima" panose="02000503060000020004" pitchFamily="2" charset="0"/>
              </a:rPr>
              <a:t>: “</a:t>
            </a:r>
            <a:r>
              <a:rPr lang="en-US" altLang="en-US" sz="2400" b="1" dirty="0">
                <a:latin typeface="Optima" panose="02000503060000020004" pitchFamily="2" charset="0"/>
              </a:rPr>
              <a:t>The authors </a:t>
            </a:r>
            <a:r>
              <a:rPr lang="en-US" altLang="en-US" sz="2400" dirty="0">
                <a:latin typeface="Optima" panose="02000503060000020004" pitchFamily="2" charset="0"/>
              </a:rPr>
              <a:t>conducted an experiment….”</a:t>
            </a:r>
            <a:endParaRPr lang="en-US" altLang="en-US" sz="3000" dirty="0">
              <a:solidFill>
                <a:srgbClr val="FF0000"/>
              </a:solidFill>
              <a:latin typeface="Optima" panose="02000503060000020004" pitchFamily="2" charset="0"/>
            </a:endParaRPr>
          </a:p>
          <a:p>
            <a:pPr lvl="1" eaLnBrk="1" hangingPunct="1"/>
            <a:endParaRPr lang="en-US" altLang="en-US" sz="2400" dirty="0">
              <a:latin typeface="Optima" panose="02000503060000020004" pitchFamily="2" charset="0"/>
            </a:endParaRPr>
          </a:p>
        </p:txBody>
      </p:sp>
      <p:grpSp>
        <p:nvGrpSpPr>
          <p:cNvPr id="4099" name="Group 15">
            <a:extLst>
              <a:ext uri="{FF2B5EF4-FFF2-40B4-BE49-F238E27FC236}">
                <a16:creationId xmlns:a16="http://schemas.microsoft.com/office/drawing/2014/main" id="{ACD1D0BD-131A-C844-975B-CC9C90C55C1F}"/>
              </a:ext>
            </a:extLst>
          </p:cNvPr>
          <p:cNvGrpSpPr>
            <a:grpSpLocks/>
          </p:cNvGrpSpPr>
          <p:nvPr/>
        </p:nvGrpSpPr>
        <p:grpSpPr bwMode="auto">
          <a:xfrm>
            <a:off x="4235450" y="215900"/>
            <a:ext cx="4908261" cy="1276350"/>
            <a:chOff x="4235019" y="215386"/>
            <a:chExt cx="4908981" cy="1277461"/>
          </a:xfrm>
        </p:grpSpPr>
        <p:grpSp>
          <p:nvGrpSpPr>
            <p:cNvPr id="4100" name="Group 5">
              <a:extLst>
                <a:ext uri="{FF2B5EF4-FFF2-40B4-BE49-F238E27FC236}">
                  <a16:creationId xmlns:a16="http://schemas.microsoft.com/office/drawing/2014/main" id="{73DF96EC-7824-304B-8AFA-751D8A71D6EC}"/>
                </a:ext>
              </a:extLst>
            </p:cNvPr>
            <p:cNvGrpSpPr>
              <a:grpSpLocks/>
            </p:cNvGrpSpPr>
            <p:nvPr/>
          </p:nvGrpSpPr>
          <p:grpSpPr bwMode="auto">
            <a:xfrm>
              <a:off x="4235019" y="215386"/>
              <a:ext cx="4908981" cy="1277461"/>
              <a:chOff x="0" y="2220850"/>
              <a:chExt cx="9144000" cy="2762588"/>
            </a:xfrm>
          </p:grpSpPr>
          <p:sp>
            <p:nvSpPr>
              <p:cNvPr id="19" name="Rectangle 18">
                <a:extLst>
                  <a:ext uri="{FF2B5EF4-FFF2-40B4-BE49-F238E27FC236}">
                    <a16:creationId xmlns:a16="http://schemas.microsoft.com/office/drawing/2014/main" id="{798234C0-39EB-4D42-BF70-D7DC1AD80FFF}"/>
                  </a:ext>
                </a:extLst>
              </p:cNvPr>
              <p:cNvSpPr/>
              <p:nvPr/>
            </p:nvSpPr>
            <p:spPr>
              <a:xfrm>
                <a:off x="0" y="3193255"/>
                <a:ext cx="9144538"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4103" name="Picture 19" descr="High-Rez-OWL-Logo.png">
                <a:extLst>
                  <a:ext uri="{FF2B5EF4-FFF2-40B4-BE49-F238E27FC236}">
                    <a16:creationId xmlns:a16="http://schemas.microsoft.com/office/drawing/2014/main" id="{26CB7E96-2C50-7546-8DBE-573C1A87E7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01" name="TextBox 2">
              <a:extLst>
                <a:ext uri="{FF2B5EF4-FFF2-40B4-BE49-F238E27FC236}">
                  <a16:creationId xmlns:a16="http://schemas.microsoft.com/office/drawing/2014/main" id="{A2BE9F2E-2CF5-E044-AD73-3249EE530EC1}"/>
                </a:ext>
              </a:extLst>
            </p:cNvPr>
            <p:cNvSpPr txBox="1">
              <a:spLocks noChangeArrowheads="1"/>
            </p:cNvSpPr>
            <p:nvPr/>
          </p:nvSpPr>
          <p:spPr bwMode="auto">
            <a:xfrm>
              <a:off x="6938760" y="739687"/>
              <a:ext cx="1802360" cy="400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r" eaLnBrk="1" hangingPunct="1"/>
              <a:r>
                <a:rPr lang="en-US" altLang="en-US" sz="2000" dirty="0"/>
                <a:t>Point of View</a:t>
              </a:r>
              <a:endParaRPr lang="en-US" altLang="en-US" dirty="0"/>
            </a:p>
          </p:txBody>
        </p:sp>
      </p:gr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5">
            <a:extLst>
              <a:ext uri="{FF2B5EF4-FFF2-40B4-BE49-F238E27FC236}">
                <a16:creationId xmlns:a16="http://schemas.microsoft.com/office/drawing/2014/main" id="{604003D8-7408-0046-945F-6A02F5478B51}"/>
              </a:ext>
            </a:extLst>
          </p:cNvPr>
          <p:cNvSpPr txBox="1">
            <a:spLocks noChangeArrowheads="1"/>
          </p:cNvSpPr>
          <p:nvPr/>
        </p:nvSpPr>
        <p:spPr bwMode="auto">
          <a:xfrm>
            <a:off x="304800" y="1663701"/>
            <a:ext cx="85344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b="1" dirty="0">
                <a:latin typeface="Optima" panose="02000503060000020004" pitchFamily="2" charset="0"/>
                <a:cs typeface="Arial" panose="020B0604020202020204" pitchFamily="34" charset="0"/>
              </a:rPr>
              <a:t>When citing a work with three or more authors: </a:t>
            </a:r>
            <a:endParaRPr lang="en-US" altLang="en-US" sz="2000" b="1" dirty="0">
              <a:latin typeface="Optima" panose="02000503060000020004" pitchFamily="2" charset="0"/>
            </a:endParaRPr>
          </a:p>
          <a:p>
            <a:pPr eaLnBrk="1" hangingPunct="1">
              <a:buFont typeface="Arial" panose="020B0604020202020204" pitchFamily="34" charset="0"/>
              <a:buChar char="•"/>
            </a:pPr>
            <a:r>
              <a:rPr lang="en-US" altLang="en-US" sz="2000" dirty="0">
                <a:latin typeface="Optima" panose="02000503060000020004" pitchFamily="2" charset="0"/>
                <a:cs typeface="Arial" panose="020B0604020202020204" pitchFamily="34" charset="0"/>
              </a:rPr>
              <a:t>list the name of the first author plus “et al.” in every citation. </a:t>
            </a:r>
          </a:p>
          <a:p>
            <a:pPr eaLnBrk="1" hangingPunct="1"/>
            <a:endParaRPr lang="en-US" altLang="en-US" sz="2000" dirty="0">
              <a:latin typeface="Optima" panose="02000503060000020004" pitchFamily="2" charset="0"/>
              <a:cs typeface="Arial" panose="020B0604020202020204" pitchFamily="34" charset="0"/>
            </a:endParaRPr>
          </a:p>
          <a:p>
            <a:pPr eaLnBrk="1" hangingPunct="1"/>
            <a:r>
              <a:rPr lang="en-US" altLang="en-US" sz="2000" dirty="0">
                <a:latin typeface="Optima" panose="02000503060000020004" pitchFamily="2" charset="0"/>
                <a:cs typeface="Arial" panose="020B0604020202020204" pitchFamily="34" charset="0"/>
              </a:rPr>
              <a:t>	</a:t>
            </a:r>
            <a:r>
              <a:rPr lang="en-US" altLang="en-US" sz="2000" dirty="0">
                <a:solidFill>
                  <a:srgbClr val="0070C0"/>
                </a:solidFill>
                <a:latin typeface="Optima" panose="02000503060000020004" pitchFamily="2" charset="0"/>
                <a:cs typeface="Arial" panose="020B0604020202020204" pitchFamily="34" charset="0"/>
              </a:rPr>
              <a:t>EX: Lin et al. (2019) examined how weather conditions affect the popularity of the bikesharing program in Beijing.  </a:t>
            </a:r>
          </a:p>
          <a:p>
            <a:pPr eaLnBrk="1" hangingPunct="1"/>
            <a:endParaRPr lang="en-US" altLang="en-US" sz="2000" dirty="0">
              <a:solidFill>
                <a:srgbClr val="0070C0"/>
              </a:solidFill>
              <a:latin typeface="Optima" panose="02000503060000020004" pitchFamily="2" charset="0"/>
              <a:cs typeface="Arial" panose="020B0604020202020204" pitchFamily="34" charset="0"/>
            </a:endParaRPr>
          </a:p>
          <a:p>
            <a:pPr eaLnBrk="1" hangingPunct="1"/>
            <a:r>
              <a:rPr lang="en-US" altLang="en-US" sz="2000" dirty="0">
                <a:solidFill>
                  <a:srgbClr val="0070C0"/>
                </a:solidFill>
                <a:latin typeface="Optima" panose="02000503060000020004" pitchFamily="2" charset="0"/>
                <a:cs typeface="Arial" panose="020B0604020202020204" pitchFamily="34" charset="0"/>
              </a:rPr>
              <a:t>	EX: One study looked at how weather conditions affected the popularity of bikesharing programs, specifically the Beijing Public Bikesharing Program (Lin et al., 2019). </a:t>
            </a:r>
          </a:p>
        </p:txBody>
      </p:sp>
      <p:grpSp>
        <p:nvGrpSpPr>
          <p:cNvPr id="27651" name="Group 7">
            <a:extLst>
              <a:ext uri="{FF2B5EF4-FFF2-40B4-BE49-F238E27FC236}">
                <a16:creationId xmlns:a16="http://schemas.microsoft.com/office/drawing/2014/main" id="{2DF78A14-1784-EE44-847C-6E5FE9344A1A}"/>
              </a:ext>
            </a:extLst>
          </p:cNvPr>
          <p:cNvGrpSpPr>
            <a:grpSpLocks/>
          </p:cNvGrpSpPr>
          <p:nvPr/>
        </p:nvGrpSpPr>
        <p:grpSpPr bwMode="auto">
          <a:xfrm>
            <a:off x="4235450" y="215900"/>
            <a:ext cx="4980115" cy="1276350"/>
            <a:chOff x="4235019" y="215386"/>
            <a:chExt cx="4981315" cy="1277461"/>
          </a:xfrm>
        </p:grpSpPr>
        <p:grpSp>
          <p:nvGrpSpPr>
            <p:cNvPr id="27652" name="Group 5">
              <a:extLst>
                <a:ext uri="{FF2B5EF4-FFF2-40B4-BE49-F238E27FC236}">
                  <a16:creationId xmlns:a16="http://schemas.microsoft.com/office/drawing/2014/main" id="{49C56AA3-6B48-804E-9836-93BC0B11DCF3}"/>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D23734BB-3C40-1E4B-B086-F33B743C7EEB}"/>
                  </a:ext>
                </a:extLst>
              </p:cNvPr>
              <p:cNvSpPr/>
              <p:nvPr/>
            </p:nvSpPr>
            <p:spPr>
              <a:xfrm>
                <a:off x="0" y="3193255"/>
                <a:ext cx="9145401"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27655" name="Picture 11" descr="High-Rez-OWL-Logo.png">
                <a:extLst>
                  <a:ext uri="{FF2B5EF4-FFF2-40B4-BE49-F238E27FC236}">
                    <a16:creationId xmlns:a16="http://schemas.microsoft.com/office/drawing/2014/main" id="{D565BD74-0CF7-AD4A-9F11-37F16F4687C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653" name="TextBox 2">
              <a:extLst>
                <a:ext uri="{FF2B5EF4-FFF2-40B4-BE49-F238E27FC236}">
                  <a16:creationId xmlns:a16="http://schemas.microsoft.com/office/drawing/2014/main" id="{47676B2C-EE20-134B-854C-5801C8980ED3}"/>
                </a:ext>
              </a:extLst>
            </p:cNvPr>
            <p:cNvSpPr txBox="1">
              <a:spLocks noChangeArrowheads="1"/>
            </p:cNvSpPr>
            <p:nvPr/>
          </p:nvSpPr>
          <p:spPr bwMode="auto">
            <a:xfrm>
              <a:off x="6613713" y="641443"/>
              <a:ext cx="2602621" cy="646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dirty="0"/>
                <a:t>In-Text Citation:</a:t>
              </a:r>
            </a:p>
            <a:p>
              <a:pPr eaLnBrk="1" hangingPunct="1"/>
              <a:r>
                <a:rPr lang="en-US" altLang="en-US" dirty="0"/>
                <a:t>Works with 3+ Authors</a:t>
              </a:r>
            </a:p>
          </p:txBody>
        </p:sp>
      </p:gr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5">
            <a:extLst>
              <a:ext uri="{FF2B5EF4-FFF2-40B4-BE49-F238E27FC236}">
                <a16:creationId xmlns:a16="http://schemas.microsoft.com/office/drawing/2014/main" id="{E1EB4529-2860-DD44-9EF8-76B3573605FC}"/>
              </a:ext>
            </a:extLst>
          </p:cNvPr>
          <p:cNvSpPr txBox="1">
            <a:spLocks noChangeArrowheads="1"/>
          </p:cNvSpPr>
          <p:nvPr/>
        </p:nvSpPr>
        <p:spPr bwMode="auto">
          <a:xfrm>
            <a:off x="304800" y="1663701"/>
            <a:ext cx="85344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b="1" dirty="0">
                <a:latin typeface="Optima" panose="02000503060000020004" pitchFamily="2" charset="0"/>
              </a:rPr>
              <a:t>When citing a work with an unknown author:</a:t>
            </a:r>
          </a:p>
          <a:p>
            <a:pPr eaLnBrk="1" hangingPunct="1">
              <a:buFont typeface="Arial" panose="020B0604020202020204" pitchFamily="34" charset="0"/>
              <a:buChar char="•"/>
            </a:pPr>
            <a:r>
              <a:rPr lang="en-US" altLang="en-US" sz="2000" dirty="0">
                <a:latin typeface="Optima" panose="02000503060000020004" pitchFamily="2" charset="0"/>
              </a:rPr>
              <a:t>Use the source’</a:t>
            </a:r>
            <a:r>
              <a:rPr lang="en-US" altLang="ja-JP" sz="2000" dirty="0">
                <a:latin typeface="Optima" panose="02000503060000020004" pitchFamily="2" charset="0"/>
                <a:ea typeface="MS Mincho" panose="02020609040205080304" pitchFamily="49" charset="-128"/>
              </a:rPr>
              <a:t>s full title in the narrative citation.</a:t>
            </a:r>
          </a:p>
          <a:p>
            <a:pPr eaLnBrk="1" hangingPunct="1">
              <a:buFont typeface="Arial" panose="020B0604020202020204" pitchFamily="34" charset="0"/>
              <a:buChar char="•"/>
            </a:pPr>
            <a:r>
              <a:rPr lang="en-US" altLang="ja-JP" sz="2000" dirty="0">
                <a:latin typeface="Optima" panose="02000503060000020004" pitchFamily="2" charset="0"/>
                <a:ea typeface="MS Mincho" panose="02020609040205080304" pitchFamily="49" charset="-128"/>
              </a:rPr>
              <a:t>Cite the first word of the title followed by the year of publication in the parenthetical citation.</a:t>
            </a:r>
          </a:p>
          <a:p>
            <a:pPr eaLnBrk="1" hangingPunct="1"/>
            <a:endParaRPr lang="en-US" altLang="ja-JP" sz="2000" dirty="0">
              <a:latin typeface="Optima" panose="02000503060000020004" pitchFamily="2" charset="0"/>
              <a:ea typeface="MS Mincho" panose="02020609040205080304" pitchFamily="49" charset="-128"/>
            </a:endParaRPr>
          </a:p>
          <a:p>
            <a:pPr eaLnBrk="1" hangingPunct="1"/>
            <a:r>
              <a:rPr lang="en-US" altLang="en-US" sz="2000" dirty="0">
                <a:solidFill>
                  <a:srgbClr val="0070C0"/>
                </a:solidFill>
                <a:latin typeface="Optima" panose="02000503060000020004" pitchFamily="2" charset="0"/>
              </a:rPr>
              <a:t>	EX: According to </a:t>
            </a:r>
            <a:r>
              <a:rPr lang="en-US" altLang="en-US" sz="2000" dirty="0">
                <a:solidFill>
                  <a:srgbClr val="0070C0"/>
                </a:solidFill>
                <a:latin typeface="Optima" panose="02000503060000020004" pitchFamily="2" charset="0"/>
                <a:ea typeface="MS Mincho" panose="02020609040205080304" pitchFamily="49" charset="-128"/>
              </a:rPr>
              <a:t>“</a:t>
            </a:r>
            <a:r>
              <a:rPr lang="en-US" altLang="ja-JP" sz="2000" dirty="0">
                <a:solidFill>
                  <a:srgbClr val="0070C0"/>
                </a:solidFill>
                <a:latin typeface="Optima" panose="02000503060000020004" pitchFamily="2" charset="0"/>
                <a:ea typeface="MS Mincho" panose="02020609040205080304" pitchFamily="49" charset="-128"/>
              </a:rPr>
              <a:t>Here’s How Gardening Benefits Your Health</a:t>
            </a:r>
            <a:r>
              <a:rPr lang="en-US" altLang="en-US" sz="2000" dirty="0">
                <a:solidFill>
                  <a:srgbClr val="0070C0"/>
                </a:solidFill>
                <a:latin typeface="Optima" panose="02000503060000020004" pitchFamily="2" charset="0"/>
                <a:ea typeface="MS Mincho" panose="02020609040205080304" pitchFamily="49" charset="-128"/>
              </a:rPr>
              <a:t>” </a:t>
            </a:r>
            <a:r>
              <a:rPr lang="en-US" altLang="ja-JP" sz="2000" dirty="0">
                <a:solidFill>
                  <a:srgbClr val="0070C0"/>
                </a:solidFill>
                <a:latin typeface="Optima" panose="02000503060000020004" pitchFamily="2" charset="0"/>
                <a:ea typeface="MS Mincho" panose="02020609040205080304" pitchFamily="49" charset="-128"/>
              </a:rPr>
              <a:t>(2018)</a:t>
            </a:r>
          </a:p>
          <a:p>
            <a:pPr algn="ctr" eaLnBrk="1" hangingPunct="1"/>
            <a:endParaRPr lang="en-US" altLang="en-US" sz="2000" dirty="0">
              <a:solidFill>
                <a:srgbClr val="0070C0"/>
              </a:solidFill>
              <a:latin typeface="Optima" panose="02000503060000020004" pitchFamily="2" charset="0"/>
            </a:endParaRPr>
          </a:p>
          <a:p>
            <a:pPr eaLnBrk="1" hangingPunct="1"/>
            <a:r>
              <a:rPr lang="en-US" altLang="en-US" sz="2000" dirty="0">
                <a:solidFill>
                  <a:srgbClr val="0070C0"/>
                </a:solidFill>
                <a:latin typeface="Optima" panose="02000503060000020004" pitchFamily="2" charset="0"/>
              </a:rPr>
              <a:t>	EX: (“</a:t>
            </a:r>
            <a:r>
              <a:rPr lang="en-US" altLang="en-US" sz="2000" dirty="0">
                <a:solidFill>
                  <a:srgbClr val="0070C0"/>
                </a:solidFill>
                <a:latin typeface="Optima" panose="02000503060000020004" pitchFamily="2" charset="0"/>
                <a:ea typeface="MS Mincho" panose="02020609040205080304" pitchFamily="49" charset="-128"/>
              </a:rPr>
              <a:t>Here’s</a:t>
            </a:r>
            <a:r>
              <a:rPr lang="en-US" altLang="ja-JP" sz="2000" dirty="0">
                <a:solidFill>
                  <a:srgbClr val="0070C0"/>
                </a:solidFill>
                <a:latin typeface="Optima" panose="02000503060000020004" pitchFamily="2" charset="0"/>
                <a:ea typeface="MS Mincho" panose="02020609040205080304" pitchFamily="49" charset="-128"/>
              </a:rPr>
              <a:t>,” 2018)</a:t>
            </a:r>
            <a:endParaRPr lang="en-US" altLang="ja-JP" sz="2000" dirty="0">
              <a:latin typeface="Optima" panose="02000503060000020004" pitchFamily="2" charset="0"/>
              <a:ea typeface="MS Mincho" panose="02020609040205080304" pitchFamily="49" charset="-128"/>
            </a:endParaRPr>
          </a:p>
          <a:p>
            <a:pPr eaLnBrk="1" hangingPunct="1"/>
            <a:endParaRPr lang="en-US" altLang="ja-JP" sz="2000" dirty="0">
              <a:latin typeface="Optima" panose="02000503060000020004" pitchFamily="2" charset="0"/>
              <a:ea typeface="MS Mincho" panose="02020609040205080304" pitchFamily="49" charset="-128"/>
            </a:endParaRPr>
          </a:p>
          <a:p>
            <a:pPr eaLnBrk="1" hangingPunct="1"/>
            <a:r>
              <a:rPr lang="en-US" altLang="ja-JP" sz="2000" dirty="0">
                <a:latin typeface="Optima" panose="02000503060000020004" pitchFamily="2" charset="0"/>
                <a:ea typeface="MS Mincho" panose="02020609040205080304" pitchFamily="49" charset="-128"/>
              </a:rPr>
              <a:t>Titles:</a:t>
            </a:r>
          </a:p>
          <a:p>
            <a:pPr eaLnBrk="1" hangingPunct="1"/>
            <a:r>
              <a:rPr lang="en-US" altLang="ja-JP" sz="2000" dirty="0">
                <a:latin typeface="Optima" panose="02000503060000020004" pitchFamily="2" charset="0"/>
                <a:ea typeface="MS Mincho" panose="02020609040205080304" pitchFamily="49" charset="-128"/>
              </a:rPr>
              <a:t>	Articles and Chapters = “ ”</a:t>
            </a:r>
          </a:p>
          <a:p>
            <a:pPr eaLnBrk="1" hangingPunct="1"/>
            <a:r>
              <a:rPr lang="en-US" altLang="ja-JP" sz="2000" dirty="0">
                <a:latin typeface="Optima" panose="02000503060000020004" pitchFamily="2" charset="0"/>
                <a:ea typeface="MS Mincho" panose="02020609040205080304" pitchFamily="49" charset="-128"/>
              </a:rPr>
              <a:t>	Books and Reports = </a:t>
            </a:r>
            <a:r>
              <a:rPr lang="en-US" altLang="ja-JP" sz="2000" i="1" dirty="0">
                <a:latin typeface="Optima" panose="02000503060000020004" pitchFamily="2" charset="0"/>
                <a:ea typeface="MS Mincho" panose="02020609040205080304" pitchFamily="49" charset="-128"/>
              </a:rPr>
              <a:t>italicize</a:t>
            </a:r>
          </a:p>
          <a:p>
            <a:pPr eaLnBrk="1" hangingPunct="1"/>
            <a:endParaRPr lang="en-US" altLang="en-US" sz="2000" dirty="0">
              <a:latin typeface="Optima" panose="02000503060000020004" pitchFamily="2" charset="0"/>
            </a:endParaRPr>
          </a:p>
        </p:txBody>
      </p:sp>
      <p:grpSp>
        <p:nvGrpSpPr>
          <p:cNvPr id="29699" name="Group 7">
            <a:extLst>
              <a:ext uri="{FF2B5EF4-FFF2-40B4-BE49-F238E27FC236}">
                <a16:creationId xmlns:a16="http://schemas.microsoft.com/office/drawing/2014/main" id="{6CEF6298-77E8-AB43-8A7E-7AD29C68E632}"/>
              </a:ext>
            </a:extLst>
          </p:cNvPr>
          <p:cNvGrpSpPr>
            <a:grpSpLocks/>
          </p:cNvGrpSpPr>
          <p:nvPr/>
        </p:nvGrpSpPr>
        <p:grpSpPr bwMode="auto">
          <a:xfrm>
            <a:off x="4235450" y="215900"/>
            <a:ext cx="4908550" cy="1276350"/>
            <a:chOff x="4235019" y="215386"/>
            <a:chExt cx="4908981" cy="1277461"/>
          </a:xfrm>
        </p:grpSpPr>
        <p:grpSp>
          <p:nvGrpSpPr>
            <p:cNvPr id="29700" name="Group 5">
              <a:extLst>
                <a:ext uri="{FF2B5EF4-FFF2-40B4-BE49-F238E27FC236}">
                  <a16:creationId xmlns:a16="http://schemas.microsoft.com/office/drawing/2014/main" id="{D1158ACD-70C9-774C-A3AF-742030FD9BA5}"/>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76281E51-3F70-3542-A0E5-FCF2DEEC00B3}"/>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29703" name="Picture 11" descr="High-Rez-OWL-Logo.png">
                <a:extLst>
                  <a:ext uri="{FF2B5EF4-FFF2-40B4-BE49-F238E27FC236}">
                    <a16:creationId xmlns:a16="http://schemas.microsoft.com/office/drawing/2014/main" id="{5CC59AB8-D489-5D47-B005-AB2C994E5A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701" name="TextBox 2">
              <a:extLst>
                <a:ext uri="{FF2B5EF4-FFF2-40B4-BE49-F238E27FC236}">
                  <a16:creationId xmlns:a16="http://schemas.microsoft.com/office/drawing/2014/main" id="{3959BA63-5F1C-E84E-A152-2467555EC0C2}"/>
                </a:ext>
              </a:extLst>
            </p:cNvPr>
            <p:cNvSpPr txBox="1">
              <a:spLocks noChangeArrowheads="1"/>
            </p:cNvSpPr>
            <p:nvPr/>
          </p:nvSpPr>
          <p:spPr bwMode="auto">
            <a:xfrm>
              <a:off x="7063413" y="641443"/>
              <a:ext cx="202010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dirty="0"/>
                <a:t>In-Text Citation:</a:t>
              </a:r>
            </a:p>
            <a:p>
              <a:pPr eaLnBrk="1" hangingPunct="1"/>
              <a:r>
                <a:rPr lang="en-US" altLang="en-US" dirty="0"/>
                <a:t>Unknown Author</a:t>
              </a:r>
            </a:p>
          </p:txBody>
        </p:sp>
      </p:gr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5">
            <a:extLst>
              <a:ext uri="{FF2B5EF4-FFF2-40B4-BE49-F238E27FC236}">
                <a16:creationId xmlns:a16="http://schemas.microsoft.com/office/drawing/2014/main" id="{DBFF490E-AD1B-554C-9A8A-A1D65A34BFBD}"/>
              </a:ext>
            </a:extLst>
          </p:cNvPr>
          <p:cNvSpPr txBox="1">
            <a:spLocks noChangeArrowheads="1"/>
          </p:cNvSpPr>
          <p:nvPr/>
        </p:nvSpPr>
        <p:spPr bwMode="auto">
          <a:xfrm>
            <a:off x="304800" y="1662380"/>
            <a:ext cx="85344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b="1" dirty="0">
                <a:latin typeface="Optima" panose="02000503060000020004" pitchFamily="2" charset="0"/>
              </a:rPr>
              <a:t>When citing a group author:</a:t>
            </a:r>
          </a:p>
          <a:p>
            <a:pPr eaLnBrk="1" hangingPunct="1">
              <a:buFont typeface="Arial" panose="020B0604020202020204" pitchFamily="34" charset="0"/>
              <a:buChar char="•"/>
            </a:pPr>
            <a:r>
              <a:rPr lang="en-US" altLang="en-US" sz="2000" dirty="0">
                <a:latin typeface="Optima" panose="02000503060000020004" pitchFamily="2" charset="0"/>
              </a:rPr>
              <a:t>Mention the organization the first time you cite the source in either the narrative citation or the parenthetical citation.</a:t>
            </a:r>
          </a:p>
          <a:p>
            <a:pPr eaLnBrk="1" hangingPunct="1">
              <a:buFont typeface="Arial" panose="020B0604020202020204" pitchFamily="34" charset="0"/>
              <a:buChar char="•"/>
            </a:pPr>
            <a:r>
              <a:rPr lang="en-US" altLang="en-US" sz="2000" dirty="0">
                <a:latin typeface="Optima" panose="02000503060000020004" pitchFamily="2" charset="0"/>
              </a:rPr>
              <a:t>If you first mention the group in a </a:t>
            </a:r>
            <a:r>
              <a:rPr lang="en-US" altLang="en-US" sz="2000" b="1" dirty="0">
                <a:latin typeface="Optima" panose="02000503060000020004" pitchFamily="2" charset="0"/>
              </a:rPr>
              <a:t>narrative citation</a:t>
            </a:r>
            <a:r>
              <a:rPr lang="en-US" altLang="en-US" sz="2000" dirty="0">
                <a:latin typeface="Optima" panose="02000503060000020004" pitchFamily="2" charset="0"/>
              </a:rPr>
              <a:t>, list the abbreviation before the year of publication in parentheses, separated by a comma.</a:t>
            </a:r>
            <a:br>
              <a:rPr lang="en-US" altLang="en-US" sz="2000" dirty="0">
                <a:latin typeface="Optima" panose="02000503060000020004" pitchFamily="2" charset="0"/>
              </a:rPr>
            </a:br>
            <a:endParaRPr lang="en-US" altLang="en-US" sz="2000" dirty="0">
              <a:latin typeface="Optima" panose="02000503060000020004" pitchFamily="2" charset="0"/>
            </a:endParaRPr>
          </a:p>
          <a:p>
            <a:pPr marL="457200" lvl="1" indent="0" eaLnBrk="1" hangingPunct="1"/>
            <a:r>
              <a:rPr lang="en-US" altLang="en-US" sz="2000" dirty="0">
                <a:solidFill>
                  <a:srgbClr val="0070C0"/>
                </a:solidFill>
                <a:latin typeface="Optima" panose="02000503060000020004" pitchFamily="2" charset="0"/>
              </a:rPr>
              <a:t>EX: “The data collected by the Food and Drug Administration (FDA, 2019) confirmed…”</a:t>
            </a:r>
          </a:p>
          <a:p>
            <a:pPr eaLnBrk="1" hangingPunct="1">
              <a:buFont typeface="Arial" panose="020B0604020202020204" pitchFamily="34" charset="0"/>
              <a:buChar char="•"/>
            </a:pPr>
            <a:endParaRPr lang="en-US" altLang="en-US" sz="2000" dirty="0">
              <a:latin typeface="Optima" panose="02000503060000020004" pitchFamily="2" charset="0"/>
            </a:endParaRPr>
          </a:p>
          <a:p>
            <a:pPr eaLnBrk="1" hangingPunct="1">
              <a:buFont typeface="Arial" panose="020B0604020202020204" pitchFamily="34" charset="0"/>
              <a:buChar char="•"/>
            </a:pPr>
            <a:r>
              <a:rPr lang="en-US" altLang="en-US" sz="2000" dirty="0">
                <a:latin typeface="Optima" panose="02000503060000020004" pitchFamily="2" charset="0"/>
              </a:rPr>
              <a:t>If you first mention the group in a </a:t>
            </a:r>
            <a:r>
              <a:rPr lang="en-US" altLang="en-US" sz="2000" b="1" dirty="0">
                <a:latin typeface="Optima" panose="02000503060000020004" pitchFamily="2" charset="0"/>
              </a:rPr>
              <a:t>parenthetical citation</a:t>
            </a:r>
            <a:r>
              <a:rPr lang="en-US" altLang="en-US" sz="2000" dirty="0">
                <a:latin typeface="Optima" panose="02000503060000020004" pitchFamily="2" charset="0"/>
              </a:rPr>
              <a:t>, list the abbreviation in square brackets, followed by a comma and the year of publication.</a:t>
            </a:r>
          </a:p>
          <a:p>
            <a:pPr eaLnBrk="1" hangingPunct="1">
              <a:buFont typeface="Arial" panose="020B0604020202020204" pitchFamily="34" charset="0"/>
              <a:buChar char="•"/>
            </a:pPr>
            <a:endParaRPr lang="en-US" altLang="en-US" sz="2000" dirty="0">
              <a:latin typeface="Optima" panose="02000503060000020004" pitchFamily="2" charset="0"/>
            </a:endParaRPr>
          </a:p>
          <a:p>
            <a:pPr marL="457200" lvl="1" indent="0" eaLnBrk="1" hangingPunct="1"/>
            <a:r>
              <a:rPr lang="en-US" altLang="en-US" sz="2000" dirty="0">
                <a:solidFill>
                  <a:srgbClr val="0070C0"/>
                </a:solidFill>
                <a:latin typeface="Optima" panose="02000503060000020004" pitchFamily="2" charset="0"/>
              </a:rPr>
              <a:t>EX: (Food and Drug Administration [FDA], 2019). </a:t>
            </a:r>
          </a:p>
          <a:p>
            <a:pPr eaLnBrk="1" hangingPunct="1"/>
            <a:endParaRPr lang="en-US" altLang="en-US" sz="2000" dirty="0">
              <a:latin typeface="Optima" panose="02000503060000020004" pitchFamily="2" charset="0"/>
            </a:endParaRPr>
          </a:p>
        </p:txBody>
      </p:sp>
      <p:grpSp>
        <p:nvGrpSpPr>
          <p:cNvPr id="30723" name="Group 7">
            <a:extLst>
              <a:ext uri="{FF2B5EF4-FFF2-40B4-BE49-F238E27FC236}">
                <a16:creationId xmlns:a16="http://schemas.microsoft.com/office/drawing/2014/main" id="{1D173EFC-3D82-FA4A-8A22-31700AB230C5}"/>
              </a:ext>
            </a:extLst>
          </p:cNvPr>
          <p:cNvGrpSpPr>
            <a:grpSpLocks/>
          </p:cNvGrpSpPr>
          <p:nvPr/>
        </p:nvGrpSpPr>
        <p:grpSpPr bwMode="auto">
          <a:xfrm>
            <a:off x="4235450" y="215900"/>
            <a:ext cx="4908550" cy="1276350"/>
            <a:chOff x="4235019" y="215386"/>
            <a:chExt cx="4908981" cy="1277461"/>
          </a:xfrm>
        </p:grpSpPr>
        <p:grpSp>
          <p:nvGrpSpPr>
            <p:cNvPr id="30726" name="Group 5">
              <a:extLst>
                <a:ext uri="{FF2B5EF4-FFF2-40B4-BE49-F238E27FC236}">
                  <a16:creationId xmlns:a16="http://schemas.microsoft.com/office/drawing/2014/main" id="{71E2F8E9-2B49-7349-B361-0AC9026E5EF3}"/>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96349A1A-320A-3E47-B9AE-D115A44F576C}"/>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0729" name="Picture 11" descr="High-Rez-OWL-Logo.png">
                <a:extLst>
                  <a:ext uri="{FF2B5EF4-FFF2-40B4-BE49-F238E27FC236}">
                    <a16:creationId xmlns:a16="http://schemas.microsoft.com/office/drawing/2014/main" id="{F926FA7F-8DC0-E548-9C0A-0EC95B01116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27" name="TextBox 2">
              <a:extLst>
                <a:ext uri="{FF2B5EF4-FFF2-40B4-BE49-F238E27FC236}">
                  <a16:creationId xmlns:a16="http://schemas.microsoft.com/office/drawing/2014/main" id="{A47E177F-B0CA-6F46-BC40-4182750FEA9D}"/>
                </a:ext>
              </a:extLst>
            </p:cNvPr>
            <p:cNvSpPr txBox="1">
              <a:spLocks noChangeArrowheads="1"/>
            </p:cNvSpPr>
            <p:nvPr/>
          </p:nvSpPr>
          <p:spPr bwMode="auto">
            <a:xfrm>
              <a:off x="7063413" y="641443"/>
              <a:ext cx="18614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dirty="0"/>
                <a:t>In-Text Citation:</a:t>
              </a:r>
            </a:p>
            <a:p>
              <a:pPr eaLnBrk="1" hangingPunct="1"/>
              <a:r>
                <a:rPr lang="en-US" altLang="en-US" dirty="0"/>
                <a:t>Group Authors</a:t>
              </a:r>
            </a:p>
          </p:txBody>
        </p:sp>
      </p:gr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1">
            <a:extLst>
              <a:ext uri="{FF2B5EF4-FFF2-40B4-BE49-F238E27FC236}">
                <a16:creationId xmlns:a16="http://schemas.microsoft.com/office/drawing/2014/main" id="{D862A8AC-C312-AF4A-8959-B6E0E3FDA343}"/>
              </a:ext>
            </a:extLst>
          </p:cNvPr>
          <p:cNvSpPr txBox="1">
            <a:spLocks noChangeArrowheads="1"/>
          </p:cNvSpPr>
          <p:nvPr/>
        </p:nvSpPr>
        <p:spPr bwMode="auto">
          <a:xfrm>
            <a:off x="672306" y="1663701"/>
            <a:ext cx="7799387"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b="1" dirty="0">
                <a:latin typeface="Optima" panose="02000503060000020004" pitchFamily="2" charset="0"/>
              </a:rPr>
              <a:t>When citing authors with the same last names:</a:t>
            </a:r>
          </a:p>
          <a:p>
            <a:pPr eaLnBrk="1" hangingPunct="1">
              <a:buFont typeface="Arial" panose="020B0604020202020204" pitchFamily="34" charset="0"/>
              <a:buChar char="•"/>
            </a:pPr>
            <a:r>
              <a:rPr lang="en-US" altLang="en-US" sz="2000" dirty="0">
                <a:latin typeface="Optima" panose="02000503060000020004" pitchFamily="2" charset="0"/>
              </a:rPr>
              <a:t>Use first initials with the last names.</a:t>
            </a:r>
            <a:endParaRPr lang="en-US" altLang="en-US" sz="2000" b="1" dirty="0">
              <a:latin typeface="Optima" panose="02000503060000020004" pitchFamily="2" charset="0"/>
            </a:endParaRPr>
          </a:p>
          <a:p>
            <a:pPr eaLnBrk="1" hangingPunct="1"/>
            <a:endParaRPr lang="en-US" altLang="en-US" sz="2000" dirty="0">
              <a:latin typeface="Optima" panose="02000503060000020004" pitchFamily="2" charset="0"/>
            </a:endParaRPr>
          </a:p>
          <a:p>
            <a:pPr eaLnBrk="1" hangingPunct="1"/>
            <a:r>
              <a:rPr lang="en-US" altLang="en-US" sz="2000" dirty="0">
                <a:solidFill>
                  <a:srgbClr val="0070C0"/>
                </a:solidFill>
                <a:latin typeface="Optima" panose="02000503060000020004" pitchFamily="2" charset="0"/>
              </a:rPr>
              <a:t>		EX: (B. Davis, 2018; Y. Davis, 2020)</a:t>
            </a:r>
          </a:p>
          <a:p>
            <a:pPr eaLnBrk="1" hangingPunct="1"/>
            <a:endParaRPr lang="en-US" altLang="en-US" sz="2000" dirty="0">
              <a:latin typeface="Optima" panose="02000503060000020004" pitchFamily="2" charset="0"/>
            </a:endParaRPr>
          </a:p>
          <a:p>
            <a:pPr eaLnBrk="1" hangingPunct="1"/>
            <a:r>
              <a:rPr lang="en-US" altLang="en-US" sz="2000" b="1" dirty="0">
                <a:latin typeface="Optima" panose="02000503060000020004" pitchFamily="2" charset="0"/>
              </a:rPr>
              <a:t>When citing two or more works by the same author and published in the same year:</a:t>
            </a:r>
          </a:p>
          <a:p>
            <a:pPr eaLnBrk="1" hangingPunct="1">
              <a:buFont typeface="Arial" panose="020B0604020202020204" pitchFamily="34" charset="0"/>
              <a:buChar char="•"/>
            </a:pPr>
            <a:r>
              <a:rPr lang="en-US" altLang="en-US" sz="2000" dirty="0">
                <a:latin typeface="Optima" panose="02000503060000020004" pitchFamily="2" charset="0"/>
              </a:rPr>
              <a:t>Use lower-case letters (a, b, c) after the year of publication to order the references.</a:t>
            </a:r>
          </a:p>
          <a:p>
            <a:pPr eaLnBrk="1" hangingPunct="1"/>
            <a:r>
              <a:rPr lang="en-US" altLang="en-US" sz="2000" dirty="0">
                <a:latin typeface="Optima" panose="02000503060000020004" pitchFamily="2" charset="0"/>
              </a:rPr>
              <a:t>                 </a:t>
            </a:r>
          </a:p>
          <a:p>
            <a:pPr eaLnBrk="1" hangingPunct="1"/>
            <a:r>
              <a:rPr lang="en-US" altLang="en-US" sz="2000" dirty="0">
                <a:solidFill>
                  <a:srgbClr val="0070C0"/>
                </a:solidFill>
                <a:latin typeface="Optima" panose="02000503060000020004" pitchFamily="2" charset="0"/>
              </a:rPr>
              <a:t>		EX: Chen’</a:t>
            </a:r>
            <a:r>
              <a:rPr lang="en-US" altLang="ja-JP" sz="2000" dirty="0">
                <a:solidFill>
                  <a:srgbClr val="0070C0"/>
                </a:solidFill>
                <a:latin typeface="Optima" panose="02000503060000020004" pitchFamily="2" charset="0"/>
                <a:ea typeface="MS Mincho" panose="02020609040205080304" pitchFamily="49" charset="-128"/>
              </a:rPr>
              <a:t>s (2018a) study of bird migration…</a:t>
            </a:r>
            <a:endParaRPr lang="en-US" altLang="en-US" sz="2000" dirty="0">
              <a:latin typeface="Optima" panose="02000503060000020004" pitchFamily="2" charset="0"/>
            </a:endParaRPr>
          </a:p>
          <a:p>
            <a:pPr eaLnBrk="1" hangingPunct="1"/>
            <a:endParaRPr lang="en-US" altLang="en-US" sz="2000" dirty="0">
              <a:latin typeface="Optima" panose="02000503060000020004" pitchFamily="2" charset="0"/>
            </a:endParaRPr>
          </a:p>
        </p:txBody>
      </p:sp>
      <p:grpSp>
        <p:nvGrpSpPr>
          <p:cNvPr id="31747" name="Group 7">
            <a:extLst>
              <a:ext uri="{FF2B5EF4-FFF2-40B4-BE49-F238E27FC236}">
                <a16:creationId xmlns:a16="http://schemas.microsoft.com/office/drawing/2014/main" id="{E0B8F85F-EC69-C540-92FC-E0E254483BC6}"/>
              </a:ext>
            </a:extLst>
          </p:cNvPr>
          <p:cNvGrpSpPr>
            <a:grpSpLocks/>
          </p:cNvGrpSpPr>
          <p:nvPr/>
        </p:nvGrpSpPr>
        <p:grpSpPr bwMode="auto">
          <a:xfrm>
            <a:off x="4235450" y="215900"/>
            <a:ext cx="5048250" cy="1276350"/>
            <a:chOff x="4235019" y="215386"/>
            <a:chExt cx="5048320" cy="1277461"/>
          </a:xfrm>
        </p:grpSpPr>
        <p:grpSp>
          <p:nvGrpSpPr>
            <p:cNvPr id="31748" name="Group 5">
              <a:extLst>
                <a:ext uri="{FF2B5EF4-FFF2-40B4-BE49-F238E27FC236}">
                  <a16:creationId xmlns:a16="http://schemas.microsoft.com/office/drawing/2014/main" id="{7C3CF6D9-7478-6E4E-9FD2-E5A82A3F1E31}"/>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B92747E3-79A9-1048-AA9D-B66A51852C13}"/>
                  </a:ext>
                </a:extLst>
              </p:cNvPr>
              <p:cNvSpPr/>
              <p:nvPr/>
            </p:nvSpPr>
            <p:spPr>
              <a:xfrm>
                <a:off x="0" y="3193255"/>
                <a:ext cx="9143324"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1751" name="Picture 12" descr="High-Rez-OWL-Logo.png">
                <a:extLst>
                  <a:ext uri="{FF2B5EF4-FFF2-40B4-BE49-F238E27FC236}">
                    <a16:creationId xmlns:a16="http://schemas.microsoft.com/office/drawing/2014/main" id="{DACCBE5A-4435-0B41-B1A8-6FD888922C1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749" name="TextBox 2">
              <a:extLst>
                <a:ext uri="{FF2B5EF4-FFF2-40B4-BE49-F238E27FC236}">
                  <a16:creationId xmlns:a16="http://schemas.microsoft.com/office/drawing/2014/main" id="{47C908F3-E495-F945-81B9-A350AB87EED9}"/>
                </a:ext>
              </a:extLst>
            </p:cNvPr>
            <p:cNvSpPr txBox="1">
              <a:spLocks noChangeArrowheads="1"/>
            </p:cNvSpPr>
            <p:nvPr/>
          </p:nvSpPr>
          <p:spPr bwMode="auto">
            <a:xfrm>
              <a:off x="6493793" y="641443"/>
              <a:ext cx="27895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dirty="0"/>
                <a:t>In-Text Citation:</a:t>
              </a:r>
            </a:p>
            <a:p>
              <a:pPr eaLnBrk="1" hangingPunct="1"/>
              <a:r>
                <a:rPr lang="en-US" altLang="en-US" dirty="0"/>
                <a:t>Same Last Name/Author</a:t>
              </a:r>
            </a:p>
          </p:txBody>
        </p:sp>
      </p:gr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5">
            <a:extLst>
              <a:ext uri="{FF2B5EF4-FFF2-40B4-BE49-F238E27FC236}">
                <a16:creationId xmlns:a16="http://schemas.microsoft.com/office/drawing/2014/main" id="{59FFF465-01BC-A344-ABF1-2C22B8008B3B}"/>
              </a:ext>
            </a:extLst>
          </p:cNvPr>
          <p:cNvSpPr txBox="1">
            <a:spLocks noChangeArrowheads="1"/>
          </p:cNvSpPr>
          <p:nvPr/>
        </p:nvSpPr>
        <p:spPr bwMode="auto">
          <a:xfrm>
            <a:off x="304800" y="1736618"/>
            <a:ext cx="85344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b="1" dirty="0">
                <a:latin typeface="Optima" panose="02000503060000020004" pitchFamily="2" charset="0"/>
              </a:rPr>
              <a:t>When citing personal communication (interviews, letters, e-mails, etc.):</a:t>
            </a:r>
          </a:p>
          <a:p>
            <a:pPr eaLnBrk="1" hangingPunct="1">
              <a:buFont typeface="Arial" panose="020B0604020202020204" pitchFamily="34" charset="0"/>
              <a:buChar char="•"/>
            </a:pPr>
            <a:r>
              <a:rPr lang="en-US" altLang="en-US" sz="2000" dirty="0">
                <a:latin typeface="Optima" panose="02000503060000020004" pitchFamily="2" charset="0"/>
              </a:rPr>
              <a:t>Include the communicator’</a:t>
            </a:r>
            <a:r>
              <a:rPr lang="en-US" altLang="ja-JP" sz="2000" dirty="0">
                <a:latin typeface="Optima" panose="02000503060000020004" pitchFamily="2" charset="0"/>
                <a:ea typeface="MS Mincho" panose="02020609040205080304" pitchFamily="49" charset="-128"/>
              </a:rPr>
              <a:t>s name, the fact that it was personal communication, and the date of the communication. </a:t>
            </a:r>
          </a:p>
          <a:p>
            <a:pPr eaLnBrk="1" hangingPunct="1">
              <a:buFont typeface="Arial" panose="020B0604020202020204" pitchFamily="34" charset="0"/>
              <a:buChar char="•"/>
            </a:pPr>
            <a:r>
              <a:rPr lang="en-US" altLang="en-US" sz="2000" b="1" dirty="0">
                <a:latin typeface="Optima" panose="02000503060000020004" pitchFamily="2" charset="0"/>
                <a:ea typeface="MS Mincho" panose="02020609040205080304" pitchFamily="49" charset="-128"/>
              </a:rPr>
              <a:t>Narrative citation: </a:t>
            </a:r>
          </a:p>
          <a:p>
            <a:pPr eaLnBrk="1" hangingPunct="1"/>
            <a:endParaRPr lang="en-US" altLang="en-US" sz="2000" dirty="0">
              <a:solidFill>
                <a:srgbClr val="0070C0"/>
              </a:solidFill>
              <a:latin typeface="Optima" panose="02000503060000020004" pitchFamily="2" charset="0"/>
            </a:endParaRPr>
          </a:p>
          <a:p>
            <a:pPr eaLnBrk="1" hangingPunct="1"/>
            <a:r>
              <a:rPr lang="en-US" altLang="en-US" sz="2000" dirty="0">
                <a:solidFill>
                  <a:srgbClr val="0070C0"/>
                </a:solidFill>
                <a:latin typeface="Optima" panose="02000503060000020004" pitchFamily="2" charset="0"/>
              </a:rPr>
              <a:t>	EX: B. E. Anderson (personal communication, January 8, 2020) also claimed that many of her students had difficulties with APA style.</a:t>
            </a:r>
          </a:p>
          <a:p>
            <a:pPr eaLnBrk="1" hangingPunct="1"/>
            <a:endParaRPr lang="en-US" altLang="en-US" sz="2000" dirty="0">
              <a:latin typeface="Optima" panose="02000503060000020004" pitchFamily="2" charset="0"/>
              <a:ea typeface="MS Mincho" panose="02020609040205080304" pitchFamily="49" charset="-128"/>
            </a:endParaRPr>
          </a:p>
          <a:p>
            <a:pPr eaLnBrk="1" hangingPunct="1">
              <a:buFont typeface="Arial" panose="020B0604020202020204" pitchFamily="34" charset="0"/>
              <a:buChar char="•"/>
            </a:pPr>
            <a:r>
              <a:rPr lang="en-US" altLang="en-US" sz="2000" b="1" dirty="0">
                <a:latin typeface="Optima" panose="02000503060000020004" pitchFamily="2" charset="0"/>
                <a:ea typeface="MS Mincho" panose="02020609040205080304" pitchFamily="49" charset="-128"/>
              </a:rPr>
              <a:t>Parenthetical citation: </a:t>
            </a:r>
          </a:p>
          <a:p>
            <a:pPr eaLnBrk="1" hangingPunct="1"/>
            <a:endParaRPr lang="en-US" altLang="en-US" sz="2000" dirty="0">
              <a:solidFill>
                <a:srgbClr val="0070C0"/>
              </a:solidFill>
              <a:latin typeface="Optima" panose="02000503060000020004" pitchFamily="2" charset="0"/>
            </a:endParaRPr>
          </a:p>
          <a:p>
            <a:pPr eaLnBrk="1" hangingPunct="1"/>
            <a:r>
              <a:rPr lang="en-US" altLang="en-US" sz="2000" dirty="0">
                <a:solidFill>
                  <a:srgbClr val="0070C0"/>
                </a:solidFill>
                <a:latin typeface="Optima" panose="02000503060000020004" pitchFamily="2" charset="0"/>
              </a:rPr>
              <a:t>	EX: One teacher mentioned that many of her students had difficulties with APA style (Anderson, personal communication, January 8, 2020).</a:t>
            </a:r>
          </a:p>
          <a:p>
            <a:pPr eaLnBrk="1" hangingPunct="1"/>
            <a:endParaRPr lang="en-US" altLang="en-US" sz="2000" dirty="0">
              <a:latin typeface="Optima" panose="02000503060000020004" pitchFamily="2" charset="0"/>
            </a:endParaRPr>
          </a:p>
          <a:p>
            <a:pPr eaLnBrk="1" hangingPunct="1">
              <a:buFont typeface="Arial" panose="020B0604020202020204" pitchFamily="34" charset="0"/>
              <a:buChar char="•"/>
            </a:pPr>
            <a:r>
              <a:rPr lang="en-US" altLang="ja-JP" sz="2000" dirty="0">
                <a:latin typeface="Optima" panose="02000503060000020004" pitchFamily="2" charset="0"/>
                <a:ea typeface="MS Mincho" panose="02020609040205080304" pitchFamily="49" charset="-128"/>
              </a:rPr>
              <a:t>Do not include personal communication in the reference list.</a:t>
            </a:r>
            <a:endParaRPr lang="en-US" altLang="en-US" sz="2000" dirty="0">
              <a:solidFill>
                <a:srgbClr val="0070C0"/>
              </a:solidFill>
              <a:latin typeface="Optima" panose="02000503060000020004" pitchFamily="2" charset="0"/>
            </a:endParaRPr>
          </a:p>
        </p:txBody>
      </p:sp>
      <p:grpSp>
        <p:nvGrpSpPr>
          <p:cNvPr id="32771" name="Group 7">
            <a:extLst>
              <a:ext uri="{FF2B5EF4-FFF2-40B4-BE49-F238E27FC236}">
                <a16:creationId xmlns:a16="http://schemas.microsoft.com/office/drawing/2014/main" id="{282937F0-76F1-3E46-987D-85506C624411}"/>
              </a:ext>
            </a:extLst>
          </p:cNvPr>
          <p:cNvGrpSpPr>
            <a:grpSpLocks/>
          </p:cNvGrpSpPr>
          <p:nvPr/>
        </p:nvGrpSpPr>
        <p:grpSpPr bwMode="auto">
          <a:xfrm>
            <a:off x="4235450" y="215900"/>
            <a:ext cx="5045075" cy="1276350"/>
            <a:chOff x="4235019" y="215386"/>
            <a:chExt cx="5045114" cy="1277461"/>
          </a:xfrm>
        </p:grpSpPr>
        <p:grpSp>
          <p:nvGrpSpPr>
            <p:cNvPr id="32773" name="Group 5">
              <a:extLst>
                <a:ext uri="{FF2B5EF4-FFF2-40B4-BE49-F238E27FC236}">
                  <a16:creationId xmlns:a16="http://schemas.microsoft.com/office/drawing/2014/main" id="{FBAF6C1D-DB16-5A4B-9A20-CA395E504626}"/>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AA884F35-1245-F04A-B537-5652D2D6A7B9}"/>
                  </a:ext>
                </a:extLst>
              </p:cNvPr>
              <p:cNvSpPr/>
              <p:nvPr/>
            </p:nvSpPr>
            <p:spPr>
              <a:xfrm>
                <a:off x="0" y="3193255"/>
                <a:ext cx="9143268"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2776" name="Picture 11" descr="High-Rez-OWL-Logo.png">
                <a:extLst>
                  <a:ext uri="{FF2B5EF4-FFF2-40B4-BE49-F238E27FC236}">
                    <a16:creationId xmlns:a16="http://schemas.microsoft.com/office/drawing/2014/main" id="{17E0AD3B-D0A1-3140-A4FB-DE42F17F616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774" name="TextBox 2">
              <a:extLst>
                <a:ext uri="{FF2B5EF4-FFF2-40B4-BE49-F238E27FC236}">
                  <a16:creationId xmlns:a16="http://schemas.microsoft.com/office/drawing/2014/main" id="{AE672CA1-85D6-D44F-820D-EA12490395B9}"/>
                </a:ext>
              </a:extLst>
            </p:cNvPr>
            <p:cNvSpPr txBox="1">
              <a:spLocks noChangeArrowheads="1"/>
            </p:cNvSpPr>
            <p:nvPr/>
          </p:nvSpPr>
          <p:spPr bwMode="auto">
            <a:xfrm>
              <a:off x="6493793" y="641443"/>
              <a:ext cx="27863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dirty="0"/>
                <a:t>In-Text Citation:</a:t>
              </a:r>
            </a:p>
            <a:p>
              <a:pPr eaLnBrk="1" hangingPunct="1"/>
              <a:r>
                <a:rPr lang="en-US" altLang="en-US" dirty="0"/>
                <a:t>Personal Communication</a:t>
              </a:r>
            </a:p>
          </p:txBody>
        </p:sp>
      </p:gr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5">
            <a:extLst>
              <a:ext uri="{FF2B5EF4-FFF2-40B4-BE49-F238E27FC236}">
                <a16:creationId xmlns:a16="http://schemas.microsoft.com/office/drawing/2014/main" id="{B646F91F-2CB0-504D-A85A-F67611CF6EC0}"/>
              </a:ext>
            </a:extLst>
          </p:cNvPr>
          <p:cNvSpPr txBox="1">
            <a:spLocks noChangeArrowheads="1"/>
          </p:cNvSpPr>
          <p:nvPr/>
        </p:nvSpPr>
        <p:spPr bwMode="auto">
          <a:xfrm>
            <a:off x="304800" y="1736618"/>
            <a:ext cx="8534400"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b="1" dirty="0">
                <a:latin typeface="Optima" panose="02000503060000020004" pitchFamily="2" charset="0"/>
              </a:rPr>
              <a:t>When citing a text with no page numbers: parenthetical citation</a:t>
            </a:r>
          </a:p>
          <a:p>
            <a:pPr eaLnBrk="1" hangingPunct="1">
              <a:buFont typeface="Arial" panose="020B0604020202020204" pitchFamily="34" charset="0"/>
              <a:buChar char="•"/>
            </a:pPr>
            <a:r>
              <a:rPr lang="en-US" altLang="en-US" sz="2000" dirty="0">
                <a:latin typeface="Optima" panose="02000503060000020004" pitchFamily="2" charset="0"/>
              </a:rPr>
              <a:t>Use any of the following four methods </a:t>
            </a:r>
          </a:p>
          <a:p>
            <a:pPr eaLnBrk="1" hangingPunct="1">
              <a:buFont typeface="Arial" panose="020B0604020202020204" pitchFamily="34" charset="0"/>
              <a:buChar char="•"/>
            </a:pPr>
            <a:r>
              <a:rPr lang="en-US" altLang="en-US" sz="2000" dirty="0">
                <a:latin typeface="Optima" panose="02000503060000020004" pitchFamily="2" charset="0"/>
              </a:rPr>
              <a:t>List the heading or section name</a:t>
            </a:r>
          </a:p>
          <a:p>
            <a:pPr eaLnBrk="1" hangingPunct="1"/>
            <a:r>
              <a:rPr lang="en-US" altLang="en-US" sz="2000" dirty="0">
                <a:solidFill>
                  <a:srgbClr val="0070C0"/>
                </a:solidFill>
                <a:latin typeface="Optima" panose="02000503060000020004" pitchFamily="2" charset="0"/>
              </a:rPr>
              <a:t>	EX: One scientist noted that “A cup full of kale can help your </a:t>
            </a:r>
            <a:r>
              <a:rPr lang="en-US" altLang="en-US" sz="2000">
                <a:solidFill>
                  <a:srgbClr val="0070C0"/>
                </a:solidFill>
                <a:latin typeface="Optima" panose="02000503060000020004" pitchFamily="2" charset="0"/>
              </a:rPr>
              <a:t>body out 	in </a:t>
            </a:r>
            <a:r>
              <a:rPr lang="en-US" altLang="en-US" sz="2000" dirty="0">
                <a:solidFill>
                  <a:srgbClr val="0070C0"/>
                </a:solidFill>
                <a:latin typeface="Optima" panose="02000503060000020004" pitchFamily="2" charset="0"/>
              </a:rPr>
              <a:t>a number of ways” (London, 2019, Health benefits of kale section). </a:t>
            </a:r>
          </a:p>
          <a:p>
            <a:pPr eaLnBrk="1" hangingPunct="1">
              <a:buFont typeface="Arial" panose="020B0604020202020204" pitchFamily="34" charset="0"/>
              <a:buChar char="•"/>
            </a:pPr>
            <a:r>
              <a:rPr lang="en-US" altLang="en-US" sz="2000" dirty="0">
                <a:latin typeface="Optima" panose="02000503060000020004" pitchFamily="2" charset="0"/>
              </a:rPr>
              <a:t>List an abbreviated heading or section name in quotation marks (if the heading is too long)</a:t>
            </a:r>
          </a:p>
          <a:p>
            <a:pPr marL="457200" lvl="1" indent="0" eaLnBrk="1" hangingPunct="1"/>
            <a:r>
              <a:rPr lang="en-US" altLang="en-US" sz="2000" dirty="0">
                <a:solidFill>
                  <a:srgbClr val="0070C0"/>
                </a:solidFill>
                <a:latin typeface="Optima" panose="02000503060000020004" pitchFamily="2" charset="0"/>
              </a:rPr>
              <a:t>EX: One scientist noted that “A cup full of kale can help your body out in a number of ways” (London, 2019, “Health benefits” section). </a:t>
            </a:r>
          </a:p>
          <a:p>
            <a:pPr eaLnBrk="1" hangingPunct="1">
              <a:buFont typeface="Arial" panose="020B0604020202020204" pitchFamily="34" charset="0"/>
              <a:buChar char="•"/>
            </a:pPr>
            <a:r>
              <a:rPr lang="en-US" altLang="en-US" sz="2000" dirty="0">
                <a:latin typeface="Optima" panose="02000503060000020004" pitchFamily="2" charset="0"/>
              </a:rPr>
              <a:t>List the paragraph number</a:t>
            </a:r>
          </a:p>
          <a:p>
            <a:pPr marL="457200" lvl="1" indent="0" eaLnBrk="1" hangingPunct="1"/>
            <a:r>
              <a:rPr lang="en-US" altLang="en-US" sz="2000" dirty="0">
                <a:solidFill>
                  <a:srgbClr val="0070C0"/>
                </a:solidFill>
                <a:latin typeface="Optima" panose="02000503060000020004" pitchFamily="2" charset="0"/>
              </a:rPr>
              <a:t>EX: One scientist noted that “A cup full of kale can help your body out in a number of ways” (London, 2019, para. 2). </a:t>
            </a:r>
          </a:p>
          <a:p>
            <a:pPr eaLnBrk="1" hangingPunct="1">
              <a:buFont typeface="Arial" panose="020B0604020202020204" pitchFamily="34" charset="0"/>
              <a:buChar char="•"/>
            </a:pPr>
            <a:r>
              <a:rPr lang="en-US" altLang="en-US" sz="2000" dirty="0">
                <a:latin typeface="Optima" panose="02000503060000020004" pitchFamily="2" charset="0"/>
              </a:rPr>
              <a:t>List the heading or section name and the paragraph number</a:t>
            </a:r>
          </a:p>
          <a:p>
            <a:pPr marL="457200" lvl="1" indent="0" eaLnBrk="1" hangingPunct="1"/>
            <a:r>
              <a:rPr lang="en-US" altLang="en-US" sz="2000" dirty="0">
                <a:solidFill>
                  <a:srgbClr val="0070C0"/>
                </a:solidFill>
                <a:latin typeface="Optima" panose="02000503060000020004" pitchFamily="2" charset="0"/>
              </a:rPr>
              <a:t>EX: One scientist noted that “A cup full of kale can help your body out in a number of ways” (London, 2019, Health benefits of kale section, para. 2). </a:t>
            </a:r>
          </a:p>
          <a:p>
            <a:pPr eaLnBrk="1" hangingPunct="1"/>
            <a:r>
              <a:rPr lang="en-US" altLang="en-US" sz="2000" dirty="0">
                <a:latin typeface="Optima" panose="02000503060000020004" pitchFamily="2" charset="0"/>
              </a:rPr>
              <a:t>           </a:t>
            </a:r>
          </a:p>
        </p:txBody>
      </p:sp>
      <p:grpSp>
        <p:nvGrpSpPr>
          <p:cNvPr id="33795" name="Group 7">
            <a:extLst>
              <a:ext uri="{FF2B5EF4-FFF2-40B4-BE49-F238E27FC236}">
                <a16:creationId xmlns:a16="http://schemas.microsoft.com/office/drawing/2014/main" id="{99826AF2-5B84-304B-82E7-2E021DDD3717}"/>
              </a:ext>
            </a:extLst>
          </p:cNvPr>
          <p:cNvGrpSpPr>
            <a:grpSpLocks/>
          </p:cNvGrpSpPr>
          <p:nvPr/>
        </p:nvGrpSpPr>
        <p:grpSpPr bwMode="auto">
          <a:xfrm>
            <a:off x="4235450" y="215900"/>
            <a:ext cx="4908550" cy="1276350"/>
            <a:chOff x="4235019" y="215386"/>
            <a:chExt cx="4908981" cy="1277461"/>
          </a:xfrm>
        </p:grpSpPr>
        <p:grpSp>
          <p:nvGrpSpPr>
            <p:cNvPr id="33797" name="Group 5">
              <a:extLst>
                <a:ext uri="{FF2B5EF4-FFF2-40B4-BE49-F238E27FC236}">
                  <a16:creationId xmlns:a16="http://schemas.microsoft.com/office/drawing/2014/main" id="{E6BA0542-EB32-0F49-A522-BB34C0004152}"/>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84EF8D73-BC0F-D241-B75C-43961BD13040}"/>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3800" name="Picture 11" descr="High-Rez-OWL-Logo.png">
                <a:extLst>
                  <a:ext uri="{FF2B5EF4-FFF2-40B4-BE49-F238E27FC236}">
                    <a16:creationId xmlns:a16="http://schemas.microsoft.com/office/drawing/2014/main" id="{66612FC3-7D4E-D241-A915-99BADCDED0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798" name="TextBox 2">
              <a:extLst>
                <a:ext uri="{FF2B5EF4-FFF2-40B4-BE49-F238E27FC236}">
                  <a16:creationId xmlns:a16="http://schemas.microsoft.com/office/drawing/2014/main" id="{80139E57-52AE-A148-A907-4DB03838E4DC}"/>
                </a:ext>
              </a:extLst>
            </p:cNvPr>
            <p:cNvSpPr txBox="1">
              <a:spLocks noChangeArrowheads="1"/>
            </p:cNvSpPr>
            <p:nvPr/>
          </p:nvSpPr>
          <p:spPr bwMode="auto">
            <a:xfrm>
              <a:off x="7063413" y="641443"/>
              <a:ext cx="2076391" cy="646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dirty="0"/>
                <a:t>In-Text Citation:</a:t>
              </a:r>
            </a:p>
            <a:p>
              <a:pPr eaLnBrk="1" hangingPunct="1"/>
              <a:r>
                <a:rPr lang="en-US" altLang="en-US" dirty="0"/>
                <a:t>No Page Numbers</a:t>
              </a:r>
            </a:p>
          </p:txBody>
        </p:sp>
      </p:gr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5">
            <a:extLst>
              <a:ext uri="{FF2B5EF4-FFF2-40B4-BE49-F238E27FC236}">
                <a16:creationId xmlns:a16="http://schemas.microsoft.com/office/drawing/2014/main" id="{B646F91F-2CB0-504D-A85A-F67611CF6EC0}"/>
              </a:ext>
            </a:extLst>
          </p:cNvPr>
          <p:cNvSpPr txBox="1">
            <a:spLocks noChangeArrowheads="1"/>
          </p:cNvSpPr>
          <p:nvPr/>
        </p:nvSpPr>
        <p:spPr bwMode="auto">
          <a:xfrm>
            <a:off x="304800" y="1736618"/>
            <a:ext cx="85344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b="1" dirty="0">
                <a:latin typeface="Optima" panose="02000503060000020004" pitchFamily="2" charset="0"/>
              </a:rPr>
              <a:t>When citing a text with no page numbers: narrative citation</a:t>
            </a:r>
          </a:p>
          <a:p>
            <a:pPr eaLnBrk="1" hangingPunct="1">
              <a:buFont typeface="Arial" panose="020B0604020202020204" pitchFamily="34" charset="0"/>
              <a:buChar char="•"/>
            </a:pPr>
            <a:r>
              <a:rPr lang="en-US" altLang="en-US" sz="2000" dirty="0">
                <a:latin typeface="Optima" panose="02000503060000020004" pitchFamily="2" charset="0"/>
              </a:rPr>
              <a:t>Use any of the following four methods </a:t>
            </a:r>
          </a:p>
          <a:p>
            <a:pPr eaLnBrk="1" hangingPunct="1">
              <a:buFont typeface="Arial" panose="020B0604020202020204" pitchFamily="34" charset="0"/>
              <a:buChar char="•"/>
            </a:pPr>
            <a:r>
              <a:rPr lang="en-US" altLang="en-US" sz="2000" dirty="0">
                <a:latin typeface="Optima" panose="02000503060000020004" pitchFamily="2" charset="0"/>
              </a:rPr>
              <a:t>List the heading or section name</a:t>
            </a:r>
          </a:p>
          <a:p>
            <a:pPr eaLnBrk="1" hangingPunct="1"/>
            <a:r>
              <a:rPr lang="en-US" altLang="en-US" sz="2000" dirty="0">
                <a:solidFill>
                  <a:srgbClr val="0070C0"/>
                </a:solidFill>
                <a:latin typeface="Optima" panose="02000503060000020004" pitchFamily="2" charset="0"/>
              </a:rPr>
              <a:t>	EX: Scientist Jaclyn London (2019, Health benefits of kale section) noted 	that “A cup full of kale can help your body out in a number of ways.”</a:t>
            </a:r>
          </a:p>
          <a:p>
            <a:pPr eaLnBrk="1" hangingPunct="1">
              <a:buFont typeface="Arial" panose="020B0604020202020204" pitchFamily="34" charset="0"/>
              <a:buChar char="•"/>
            </a:pPr>
            <a:r>
              <a:rPr lang="en-US" altLang="en-US" sz="2000" dirty="0">
                <a:latin typeface="Optima" panose="02000503060000020004" pitchFamily="2" charset="0"/>
              </a:rPr>
              <a:t>List an abbreviated heading or section name in quotation marks (if the heading is too long)</a:t>
            </a:r>
          </a:p>
          <a:p>
            <a:pPr marL="457200" lvl="1" indent="0" eaLnBrk="1" hangingPunct="1"/>
            <a:r>
              <a:rPr lang="en-US" altLang="en-US" sz="2000" dirty="0">
                <a:solidFill>
                  <a:srgbClr val="0070C0"/>
                </a:solidFill>
                <a:latin typeface="Optima" panose="02000503060000020004" pitchFamily="2" charset="0"/>
              </a:rPr>
              <a:t>EX: Scientist Jaclyn London (2019, “Health benefits” section) noted that “A cup full of kale can help your body out in a number of ways.”</a:t>
            </a:r>
          </a:p>
          <a:p>
            <a:pPr eaLnBrk="1" hangingPunct="1">
              <a:buFont typeface="Arial" panose="020B0604020202020204" pitchFamily="34" charset="0"/>
              <a:buChar char="•"/>
            </a:pPr>
            <a:r>
              <a:rPr lang="en-US" altLang="en-US" sz="2000" dirty="0">
                <a:latin typeface="Optima" panose="02000503060000020004" pitchFamily="2" charset="0"/>
              </a:rPr>
              <a:t>List the paragraph number</a:t>
            </a:r>
          </a:p>
          <a:p>
            <a:pPr marL="457200" lvl="1" indent="0" eaLnBrk="1" hangingPunct="1"/>
            <a:r>
              <a:rPr lang="en-US" altLang="en-US" sz="2000" dirty="0">
                <a:solidFill>
                  <a:srgbClr val="0070C0"/>
                </a:solidFill>
                <a:latin typeface="Optima" panose="02000503060000020004" pitchFamily="2" charset="0"/>
              </a:rPr>
              <a:t>EX: Scientist Jaclyn London (2019, para. 2) noted that “A cup full of kale can help your body out in a number of ways.”</a:t>
            </a:r>
          </a:p>
          <a:p>
            <a:pPr eaLnBrk="1" hangingPunct="1">
              <a:buFont typeface="Arial" panose="020B0604020202020204" pitchFamily="34" charset="0"/>
              <a:buChar char="•"/>
            </a:pPr>
            <a:r>
              <a:rPr lang="en-US" altLang="en-US" sz="2000" dirty="0">
                <a:latin typeface="Optima" panose="02000503060000020004" pitchFamily="2" charset="0"/>
              </a:rPr>
              <a:t>List the heading or section name and the paragraph number</a:t>
            </a:r>
          </a:p>
          <a:p>
            <a:pPr marL="457200" lvl="1" indent="0" eaLnBrk="1" hangingPunct="1"/>
            <a:r>
              <a:rPr lang="en-US" altLang="en-US" sz="2000" dirty="0">
                <a:solidFill>
                  <a:srgbClr val="0070C0"/>
                </a:solidFill>
                <a:latin typeface="Optima" panose="02000503060000020004" pitchFamily="2" charset="0"/>
              </a:rPr>
              <a:t>EX: Scientist Jaclyn London (2019, Health benefits of kale section, para. 2) noted that “A cup full of kale can help your body out in a number of ways.”</a:t>
            </a:r>
            <a:r>
              <a:rPr lang="en-US" altLang="en-US" sz="2000" dirty="0">
                <a:latin typeface="Optima" panose="02000503060000020004" pitchFamily="2" charset="0"/>
              </a:rPr>
              <a:t>           </a:t>
            </a:r>
          </a:p>
        </p:txBody>
      </p:sp>
      <p:grpSp>
        <p:nvGrpSpPr>
          <p:cNvPr id="33795" name="Group 7">
            <a:extLst>
              <a:ext uri="{FF2B5EF4-FFF2-40B4-BE49-F238E27FC236}">
                <a16:creationId xmlns:a16="http://schemas.microsoft.com/office/drawing/2014/main" id="{99826AF2-5B84-304B-82E7-2E021DDD3717}"/>
              </a:ext>
            </a:extLst>
          </p:cNvPr>
          <p:cNvGrpSpPr>
            <a:grpSpLocks/>
          </p:cNvGrpSpPr>
          <p:nvPr/>
        </p:nvGrpSpPr>
        <p:grpSpPr bwMode="auto">
          <a:xfrm>
            <a:off x="4235450" y="215900"/>
            <a:ext cx="4908550" cy="1276350"/>
            <a:chOff x="4235019" y="215386"/>
            <a:chExt cx="4908981" cy="1277461"/>
          </a:xfrm>
        </p:grpSpPr>
        <p:grpSp>
          <p:nvGrpSpPr>
            <p:cNvPr id="33797" name="Group 5">
              <a:extLst>
                <a:ext uri="{FF2B5EF4-FFF2-40B4-BE49-F238E27FC236}">
                  <a16:creationId xmlns:a16="http://schemas.microsoft.com/office/drawing/2014/main" id="{E6BA0542-EB32-0F49-A522-BB34C0004152}"/>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84EF8D73-BC0F-D241-B75C-43961BD13040}"/>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3800" name="Picture 11" descr="High-Rez-OWL-Logo.png">
                <a:extLst>
                  <a:ext uri="{FF2B5EF4-FFF2-40B4-BE49-F238E27FC236}">
                    <a16:creationId xmlns:a16="http://schemas.microsoft.com/office/drawing/2014/main" id="{66612FC3-7D4E-D241-A915-99BADCDED0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798" name="TextBox 2">
              <a:extLst>
                <a:ext uri="{FF2B5EF4-FFF2-40B4-BE49-F238E27FC236}">
                  <a16:creationId xmlns:a16="http://schemas.microsoft.com/office/drawing/2014/main" id="{80139E57-52AE-A148-A907-4DB03838E4DC}"/>
                </a:ext>
              </a:extLst>
            </p:cNvPr>
            <p:cNvSpPr txBox="1">
              <a:spLocks noChangeArrowheads="1"/>
            </p:cNvSpPr>
            <p:nvPr/>
          </p:nvSpPr>
          <p:spPr bwMode="auto">
            <a:xfrm>
              <a:off x="7063413" y="641443"/>
              <a:ext cx="2076391" cy="646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dirty="0"/>
                <a:t>In-Text Citation:</a:t>
              </a:r>
            </a:p>
            <a:p>
              <a:pPr eaLnBrk="1" hangingPunct="1"/>
              <a:r>
                <a:rPr lang="en-US" altLang="en-US" dirty="0"/>
                <a:t>No Page Numbers</a:t>
              </a:r>
            </a:p>
          </p:txBody>
        </p:sp>
      </p:grpSp>
    </p:spTree>
    <p:extLst>
      <p:ext uri="{BB962C8B-B14F-4D97-AF65-F5344CB8AC3E}">
        <p14:creationId xmlns:p14="http://schemas.microsoft.com/office/powerpoint/2010/main" val="2404245620"/>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5">
            <a:extLst>
              <a:ext uri="{FF2B5EF4-FFF2-40B4-BE49-F238E27FC236}">
                <a16:creationId xmlns:a16="http://schemas.microsoft.com/office/drawing/2014/main" id="{016D86BE-6316-044A-8266-8CF30D479132}"/>
              </a:ext>
            </a:extLst>
          </p:cNvPr>
          <p:cNvSpPr txBox="1">
            <a:spLocks noChangeArrowheads="1"/>
          </p:cNvSpPr>
          <p:nvPr/>
        </p:nvSpPr>
        <p:spPr bwMode="auto">
          <a:xfrm>
            <a:off x="304800" y="1663701"/>
            <a:ext cx="8534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b="1" dirty="0">
                <a:latin typeface="Optima" panose="02000503060000020004" pitchFamily="2" charset="0"/>
              </a:rPr>
              <a:t>APA uses a system of five heading levels </a:t>
            </a:r>
            <a:r>
              <a:rPr lang="en-US" altLang="en-US" sz="2000" i="1" dirty="0">
                <a:latin typeface="Optima" panose="02000503060000020004" pitchFamily="2" charset="0"/>
              </a:rPr>
              <a:t>(taken directly from the APA Publication Manual, 7</a:t>
            </a:r>
            <a:r>
              <a:rPr lang="en-US" altLang="en-US" sz="2000" i="1" baseline="30000" dirty="0">
                <a:latin typeface="Optima" panose="02000503060000020004" pitchFamily="2" charset="0"/>
              </a:rPr>
              <a:t>th</a:t>
            </a:r>
            <a:r>
              <a:rPr lang="en-US" altLang="en-US" sz="2000" i="1" dirty="0">
                <a:latin typeface="Optima" panose="02000503060000020004" pitchFamily="2" charset="0"/>
              </a:rPr>
              <a:t> edition):</a:t>
            </a:r>
          </a:p>
          <a:p>
            <a:pPr algn="ctr" eaLnBrk="1" hangingPunct="1"/>
            <a:endParaRPr lang="en-US" altLang="en-US" sz="2000" b="1" dirty="0">
              <a:latin typeface="Optima" panose="02000503060000020004" pitchFamily="2" charset="0"/>
            </a:endParaRPr>
          </a:p>
          <a:p>
            <a:pPr algn="ctr" eaLnBrk="1" hangingPunct="1"/>
            <a:endParaRPr lang="en-US" altLang="en-US" sz="2000" b="1" dirty="0">
              <a:latin typeface="Optima" panose="02000503060000020004" pitchFamily="2" charset="0"/>
            </a:endParaRPr>
          </a:p>
        </p:txBody>
      </p:sp>
      <p:grpSp>
        <p:nvGrpSpPr>
          <p:cNvPr id="34844" name="Group 13">
            <a:extLst>
              <a:ext uri="{FF2B5EF4-FFF2-40B4-BE49-F238E27FC236}">
                <a16:creationId xmlns:a16="http://schemas.microsoft.com/office/drawing/2014/main" id="{F5090C65-0A2B-3C43-BB08-C396FAF89D6E}"/>
              </a:ext>
            </a:extLst>
          </p:cNvPr>
          <p:cNvGrpSpPr>
            <a:grpSpLocks/>
          </p:cNvGrpSpPr>
          <p:nvPr/>
        </p:nvGrpSpPr>
        <p:grpSpPr bwMode="auto">
          <a:xfrm>
            <a:off x="4235450" y="215900"/>
            <a:ext cx="4908550" cy="1276350"/>
            <a:chOff x="4235019" y="215386"/>
            <a:chExt cx="4908981" cy="1277461"/>
          </a:xfrm>
        </p:grpSpPr>
        <p:grpSp>
          <p:nvGrpSpPr>
            <p:cNvPr id="34845" name="Group 5">
              <a:extLst>
                <a:ext uri="{FF2B5EF4-FFF2-40B4-BE49-F238E27FC236}">
                  <a16:creationId xmlns:a16="http://schemas.microsoft.com/office/drawing/2014/main" id="{8CDB9659-A429-B642-B24C-8B0BA44E6D94}"/>
                </a:ext>
              </a:extLst>
            </p:cNvPr>
            <p:cNvGrpSpPr>
              <a:grpSpLocks/>
            </p:cNvGrpSpPr>
            <p:nvPr/>
          </p:nvGrpSpPr>
          <p:grpSpPr bwMode="auto">
            <a:xfrm>
              <a:off x="4235019" y="215386"/>
              <a:ext cx="4908981" cy="1277461"/>
              <a:chOff x="0" y="2220850"/>
              <a:chExt cx="9144000" cy="2762588"/>
            </a:xfrm>
          </p:grpSpPr>
          <p:sp>
            <p:nvSpPr>
              <p:cNvPr id="17" name="Rectangle 16">
                <a:extLst>
                  <a:ext uri="{FF2B5EF4-FFF2-40B4-BE49-F238E27FC236}">
                    <a16:creationId xmlns:a16="http://schemas.microsoft.com/office/drawing/2014/main" id="{72FC5A60-BAD9-7245-91CE-AC2FDEFCF7AD}"/>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4848" name="Picture 17" descr="High-Rez-OWL-Logo.png">
                <a:extLst>
                  <a:ext uri="{FF2B5EF4-FFF2-40B4-BE49-F238E27FC236}">
                    <a16:creationId xmlns:a16="http://schemas.microsoft.com/office/drawing/2014/main" id="{6AD966EC-A04F-6D42-B1D7-FA87BABC7A4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846" name="TextBox 2">
              <a:extLst>
                <a:ext uri="{FF2B5EF4-FFF2-40B4-BE49-F238E27FC236}">
                  <a16:creationId xmlns:a16="http://schemas.microsoft.com/office/drawing/2014/main" id="{66D680D6-EF2C-0542-B81B-33E90EA8ACD9}"/>
                </a:ext>
              </a:extLst>
            </p:cNvPr>
            <p:cNvSpPr txBox="1">
              <a:spLocks noChangeArrowheads="1"/>
            </p:cNvSpPr>
            <p:nvPr/>
          </p:nvSpPr>
          <p:spPr bwMode="auto">
            <a:xfrm>
              <a:off x="7063413" y="746373"/>
              <a:ext cx="12827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dirty="0"/>
                <a:t>Headings</a:t>
              </a:r>
              <a:endParaRPr lang="en-US" altLang="en-US" dirty="0"/>
            </a:p>
          </p:txBody>
        </p:sp>
      </p:grpSp>
      <p:graphicFrame>
        <p:nvGraphicFramePr>
          <p:cNvPr id="4" name="Table 5">
            <a:extLst>
              <a:ext uri="{FF2B5EF4-FFF2-40B4-BE49-F238E27FC236}">
                <a16:creationId xmlns:a16="http://schemas.microsoft.com/office/drawing/2014/main" id="{D40F8CA2-7F5D-440F-B5A0-0D40A9B8D00B}"/>
              </a:ext>
            </a:extLst>
          </p:cNvPr>
          <p:cNvGraphicFramePr>
            <a:graphicFrameLocks noGrp="1"/>
          </p:cNvGraphicFramePr>
          <p:nvPr>
            <p:extLst>
              <p:ext uri="{D42A27DB-BD31-4B8C-83A1-F6EECF244321}">
                <p14:modId xmlns:p14="http://schemas.microsoft.com/office/powerpoint/2010/main" val="3991715673"/>
              </p:ext>
            </p:extLst>
          </p:nvPr>
        </p:nvGraphicFramePr>
        <p:xfrm>
          <a:off x="537134" y="2554003"/>
          <a:ext cx="8069731" cy="3789680"/>
        </p:xfrm>
        <a:graphic>
          <a:graphicData uri="http://schemas.openxmlformats.org/drawingml/2006/table">
            <a:tbl>
              <a:tblPr firstRow="1" bandRow="1">
                <a:tableStyleId>{5C22544A-7EE6-4342-B048-85BDC9FD1C3A}</a:tableStyleId>
              </a:tblPr>
              <a:tblGrid>
                <a:gridCol w="1231695">
                  <a:extLst>
                    <a:ext uri="{9D8B030D-6E8A-4147-A177-3AD203B41FA5}">
                      <a16:colId xmlns:a16="http://schemas.microsoft.com/office/drawing/2014/main" val="4239665296"/>
                    </a:ext>
                  </a:extLst>
                </a:gridCol>
                <a:gridCol w="6838036">
                  <a:extLst>
                    <a:ext uri="{9D8B030D-6E8A-4147-A177-3AD203B41FA5}">
                      <a16:colId xmlns:a16="http://schemas.microsoft.com/office/drawing/2014/main" val="505330619"/>
                    </a:ext>
                  </a:extLst>
                </a:gridCol>
              </a:tblGrid>
              <a:tr h="370840">
                <a:tc gridSpan="2">
                  <a:txBody>
                    <a:bodyPr/>
                    <a:lstStyle/>
                    <a:p>
                      <a:pPr algn="ctr"/>
                      <a:r>
                        <a:rPr lang="en-US" dirty="0">
                          <a:latin typeface="Times New Roman" panose="02020603050405020304" pitchFamily="18" charset="0"/>
                          <a:cs typeface="Times New Roman" panose="02020603050405020304" pitchFamily="18" charset="0"/>
                        </a:rPr>
                        <a:t>APA Headings</a:t>
                      </a:r>
                    </a:p>
                  </a:txBody>
                  <a:tcPr/>
                </a:tc>
                <a:tc hMerge="1">
                  <a:txBody>
                    <a:bodyPr/>
                    <a:lstStyle/>
                    <a:p>
                      <a:endParaRPr lang="en-US"/>
                    </a:p>
                  </a:txBody>
                  <a:tcPr/>
                </a:tc>
                <a:extLst>
                  <a:ext uri="{0D108BD9-81ED-4DB2-BD59-A6C34878D82A}">
                    <a16:rowId xmlns:a16="http://schemas.microsoft.com/office/drawing/2014/main" val="553922089"/>
                  </a:ext>
                </a:extLst>
              </a:tr>
              <a:tr h="370840">
                <a:tc>
                  <a:txBody>
                    <a:bodyPr/>
                    <a:lstStyle/>
                    <a:p>
                      <a:r>
                        <a:rPr lang="en-US" dirty="0">
                          <a:latin typeface="Times New Roman" panose="02020603050405020304" pitchFamily="18" charset="0"/>
                          <a:cs typeface="Times New Roman" panose="02020603050405020304" pitchFamily="18" charset="0"/>
                        </a:rPr>
                        <a:t>Level</a:t>
                      </a:r>
                    </a:p>
                  </a:txBody>
                  <a:tcPr/>
                </a:tc>
                <a:tc>
                  <a:txBody>
                    <a:bodyPr/>
                    <a:lstStyle/>
                    <a:p>
                      <a:r>
                        <a:rPr lang="en-US" b="0" dirty="0">
                          <a:latin typeface="Times New Roman" panose="02020603050405020304" pitchFamily="18" charset="0"/>
                          <a:cs typeface="Times New Roman" panose="02020603050405020304" pitchFamily="18" charset="0"/>
                        </a:rPr>
                        <a:t>Format</a:t>
                      </a:r>
                    </a:p>
                  </a:txBody>
                  <a:tcPr/>
                </a:tc>
                <a:extLst>
                  <a:ext uri="{0D108BD9-81ED-4DB2-BD59-A6C34878D82A}">
                    <a16:rowId xmlns:a16="http://schemas.microsoft.com/office/drawing/2014/main" val="2090732034"/>
                  </a:ext>
                </a:extLst>
              </a:tr>
              <a:tr h="370840">
                <a:tc>
                  <a:txBody>
                    <a:bodyPr/>
                    <a:lstStyle/>
                    <a:p>
                      <a:r>
                        <a:rPr lang="en-US" dirty="0">
                          <a:latin typeface="Times New Roman" panose="02020603050405020304" pitchFamily="18" charset="0"/>
                          <a:cs typeface="Times New Roman" panose="02020603050405020304" pitchFamily="18" charset="0"/>
                        </a:rPr>
                        <a:t>1</a:t>
                      </a:r>
                    </a:p>
                  </a:txBody>
                  <a:tcPr/>
                </a:tc>
                <a:tc>
                  <a:txBody>
                    <a:bodyPr/>
                    <a:lstStyle/>
                    <a:p>
                      <a:pPr algn="ctr"/>
                      <a:r>
                        <a:rPr lang="en-US" sz="1800" b="1" dirty="0">
                          <a:latin typeface="Times New Roman" panose="02020603050405020304" pitchFamily="18" charset="0"/>
                          <a:cs typeface="Times New Roman" panose="02020603050405020304" pitchFamily="18" charset="0"/>
                        </a:rPr>
                        <a:t>Centered,</a:t>
                      </a:r>
                      <a:r>
                        <a:rPr lang="en-US" sz="1800" b="1" baseline="0" dirty="0">
                          <a:latin typeface="Times New Roman" panose="02020603050405020304" pitchFamily="18" charset="0"/>
                          <a:cs typeface="Times New Roman" panose="02020603050405020304" pitchFamily="18" charset="0"/>
                        </a:rPr>
                        <a:t> Bold, Title Case Headings</a:t>
                      </a:r>
                    </a:p>
                    <a:p>
                      <a:pPr indent="457200" algn="l"/>
                      <a:r>
                        <a:rPr lang="en-US" sz="1600" b="0" baseline="0" dirty="0">
                          <a:latin typeface="Times New Roman" panose="02020603050405020304" pitchFamily="18" charset="0"/>
                          <a:cs typeface="Times New Roman" panose="02020603050405020304" pitchFamily="18" charset="0"/>
                        </a:rPr>
                        <a:t>Text begins a new paragraph</a:t>
                      </a:r>
                    </a:p>
                  </a:txBody>
                  <a:tcPr/>
                </a:tc>
                <a:extLst>
                  <a:ext uri="{0D108BD9-81ED-4DB2-BD59-A6C34878D82A}">
                    <a16:rowId xmlns:a16="http://schemas.microsoft.com/office/drawing/2014/main" val="2009128864"/>
                  </a:ext>
                </a:extLst>
              </a:tr>
              <a:tr h="370840">
                <a:tc>
                  <a:txBody>
                    <a:bodyPr/>
                    <a:lstStyle/>
                    <a:p>
                      <a:r>
                        <a:rPr lang="en-US" dirty="0">
                          <a:latin typeface="Times New Roman" panose="02020603050405020304" pitchFamily="18" charset="0"/>
                          <a:cs typeface="Times New Roman" panose="02020603050405020304" pitchFamily="18" charset="0"/>
                        </a:rPr>
                        <a:t>2</a:t>
                      </a:r>
                    </a:p>
                  </a:txBody>
                  <a:tcPr/>
                </a:tc>
                <a:tc>
                  <a:txBody>
                    <a:bodyPr/>
                    <a:lstStyle/>
                    <a:p>
                      <a:r>
                        <a:rPr lang="en-US" sz="1800" b="1" dirty="0">
                          <a:latin typeface="Times New Roman" panose="02020603050405020304" pitchFamily="18" charset="0"/>
                          <a:cs typeface="Times New Roman" panose="02020603050405020304" pitchFamily="18" charset="0"/>
                        </a:rPr>
                        <a:t>Flush Left, Bold,</a:t>
                      </a:r>
                      <a:r>
                        <a:rPr lang="en-US" sz="1800" b="1" baseline="0" dirty="0">
                          <a:latin typeface="Times New Roman" panose="02020603050405020304" pitchFamily="18" charset="0"/>
                          <a:cs typeface="Times New Roman" panose="02020603050405020304" pitchFamily="18" charset="0"/>
                        </a:rPr>
                        <a:t> Title Case Heading</a:t>
                      </a:r>
                    </a:p>
                    <a:p>
                      <a:pPr indent="457200"/>
                      <a:r>
                        <a:rPr lang="en-US" sz="1600" b="0" baseline="0" dirty="0">
                          <a:latin typeface="Times New Roman" panose="02020603050405020304" pitchFamily="18" charset="0"/>
                          <a:cs typeface="Times New Roman" panose="02020603050405020304" pitchFamily="18" charset="0"/>
                        </a:rPr>
                        <a:t>Text begins as a new paragraph</a:t>
                      </a:r>
                      <a:endParaRPr lang="en-US" sz="16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808210195"/>
                  </a:ext>
                </a:extLst>
              </a:tr>
              <a:tr h="370840">
                <a:tc>
                  <a:txBody>
                    <a:bodyPr/>
                    <a:lstStyle/>
                    <a:p>
                      <a:r>
                        <a:rPr lang="en-US" dirty="0">
                          <a:latin typeface="Times New Roman" panose="02020603050405020304" pitchFamily="18" charset="0"/>
                          <a:cs typeface="Times New Roman" panose="02020603050405020304" pitchFamily="18" charset="0"/>
                        </a:rPr>
                        <a:t>3</a:t>
                      </a:r>
                    </a:p>
                  </a:txBody>
                  <a:tcPr/>
                </a:tc>
                <a:tc>
                  <a:txBody>
                    <a:bodyPr/>
                    <a:lstStyle/>
                    <a:p>
                      <a:r>
                        <a:rPr lang="en-US" sz="1800" b="1" dirty="0">
                          <a:latin typeface="Times New Roman" panose="02020603050405020304" pitchFamily="18" charset="0"/>
                          <a:cs typeface="Times New Roman" panose="02020603050405020304" pitchFamily="18" charset="0"/>
                        </a:rPr>
                        <a:t>Flush Left,</a:t>
                      </a:r>
                      <a:r>
                        <a:rPr lang="en-US" sz="1800" b="1" baseline="0" dirty="0">
                          <a:latin typeface="Times New Roman" panose="02020603050405020304" pitchFamily="18" charset="0"/>
                          <a:cs typeface="Times New Roman" panose="02020603050405020304" pitchFamily="18" charset="0"/>
                        </a:rPr>
                        <a:t> </a:t>
                      </a:r>
                      <a:r>
                        <a:rPr lang="en-US" sz="1800" b="1" i="1" baseline="0" dirty="0">
                          <a:latin typeface="Times New Roman" panose="02020603050405020304" pitchFamily="18" charset="0"/>
                          <a:cs typeface="Times New Roman" panose="02020603050405020304" pitchFamily="18" charset="0"/>
                        </a:rPr>
                        <a:t>Bold Italic, Title Case Heading</a:t>
                      </a:r>
                    </a:p>
                    <a:p>
                      <a:pPr indent="457200"/>
                      <a:r>
                        <a:rPr lang="en-US" sz="1600" b="0" i="0" baseline="0" dirty="0">
                          <a:latin typeface="Times New Roman" panose="02020603050405020304" pitchFamily="18" charset="0"/>
                          <a:cs typeface="Times New Roman" panose="02020603050405020304" pitchFamily="18" charset="0"/>
                        </a:rPr>
                        <a:t>Text begins as a new paragraph</a:t>
                      </a:r>
                      <a:endParaRPr lang="en-US" sz="1600" b="0" i="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408554379"/>
                  </a:ext>
                </a:extLst>
              </a:tr>
              <a:tr h="370840">
                <a:tc>
                  <a:txBody>
                    <a:bodyPr/>
                    <a:lstStyle/>
                    <a:p>
                      <a:r>
                        <a:rPr lang="en-US" dirty="0">
                          <a:latin typeface="Times New Roman" panose="02020603050405020304" pitchFamily="18" charset="0"/>
                          <a:cs typeface="Times New Roman" panose="02020603050405020304" pitchFamily="18" charset="0"/>
                        </a:rPr>
                        <a:t>4</a:t>
                      </a:r>
                    </a:p>
                  </a:txBody>
                  <a:tcPr/>
                </a:tc>
                <a:tc>
                  <a:txBody>
                    <a:bodyPr/>
                    <a:lstStyle/>
                    <a:p>
                      <a:r>
                        <a:rPr lang="en-US" sz="1800" dirty="0">
                          <a:latin typeface="Times New Roman" panose="02020603050405020304" pitchFamily="18" charset="0"/>
                          <a:cs typeface="Times New Roman" panose="02020603050405020304" pitchFamily="18" charset="0"/>
                        </a:rPr>
                        <a:t> </a:t>
                      </a:r>
                      <a:r>
                        <a:rPr lang="en-US" sz="1800" b="1" i="0" dirty="0">
                          <a:latin typeface="Times New Roman" panose="02020603050405020304" pitchFamily="18" charset="0"/>
                          <a:cs typeface="Times New Roman" panose="02020603050405020304" pitchFamily="18" charset="0"/>
                        </a:rPr>
                        <a:t>Indented,</a:t>
                      </a:r>
                      <a:r>
                        <a:rPr lang="en-US" sz="1800" b="1" i="0" baseline="0" dirty="0">
                          <a:latin typeface="Times New Roman" panose="02020603050405020304" pitchFamily="18" charset="0"/>
                          <a:cs typeface="Times New Roman" panose="02020603050405020304" pitchFamily="18" charset="0"/>
                        </a:rPr>
                        <a:t> Bold, Title Case Heading, Ending with a Period. </a:t>
                      </a:r>
                      <a:r>
                        <a:rPr lang="en-US" sz="1600" b="0" i="0" baseline="0" dirty="0">
                          <a:latin typeface="Times New Roman" panose="02020603050405020304" pitchFamily="18" charset="0"/>
                          <a:cs typeface="Times New Roman" panose="02020603050405020304" pitchFamily="18" charset="0"/>
                        </a:rPr>
                        <a:t>Text begins on the same line and continues as a regular paragraph.</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95002592"/>
                  </a:ext>
                </a:extLst>
              </a:tr>
              <a:tr h="370840">
                <a:tc>
                  <a:txBody>
                    <a:bodyPr/>
                    <a:lstStyle/>
                    <a:p>
                      <a:r>
                        <a:rPr lang="en-US" dirty="0">
                          <a:latin typeface="Times New Roman" panose="02020603050405020304" pitchFamily="18" charset="0"/>
                          <a:cs typeface="Times New Roman" panose="02020603050405020304" pitchFamily="18" charset="0"/>
                        </a:rPr>
                        <a:t>5</a:t>
                      </a:r>
                    </a:p>
                  </a:txBody>
                  <a:tcPr/>
                </a:tc>
                <a:tc>
                  <a:txBody>
                    <a:bodyPr/>
                    <a:lstStyle/>
                    <a:p>
                      <a:r>
                        <a:rPr lang="en-US" sz="1800" baseline="0" dirty="0">
                          <a:latin typeface="Times New Roman" panose="02020603050405020304" pitchFamily="18" charset="0"/>
                          <a:cs typeface="Times New Roman" panose="02020603050405020304" pitchFamily="18" charset="0"/>
                        </a:rPr>
                        <a:t> </a:t>
                      </a:r>
                      <a:r>
                        <a:rPr lang="en-US" sz="1800" b="1" i="1" baseline="0" dirty="0">
                          <a:latin typeface="Times New Roman" panose="02020603050405020304" pitchFamily="18" charset="0"/>
                          <a:cs typeface="Times New Roman" panose="02020603050405020304" pitchFamily="18" charset="0"/>
                        </a:rPr>
                        <a:t>Indented, Bold Italic, Title Case Heading, Ending with a Period. </a:t>
                      </a:r>
                      <a:r>
                        <a:rPr lang="en-US" sz="1600" b="0" i="0" baseline="0" dirty="0">
                          <a:latin typeface="Times New Roman" panose="02020603050405020304" pitchFamily="18" charset="0"/>
                          <a:cs typeface="Times New Roman" panose="02020603050405020304" pitchFamily="18" charset="0"/>
                        </a:rPr>
                        <a:t>Text begins on the same line and continues as a regular paragraph.</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00885314"/>
                  </a:ext>
                </a:extLst>
              </a:tr>
            </a:tbl>
          </a:graphicData>
        </a:graphic>
      </p:graphicFrame>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5">
            <a:extLst>
              <a:ext uri="{FF2B5EF4-FFF2-40B4-BE49-F238E27FC236}">
                <a16:creationId xmlns:a16="http://schemas.microsoft.com/office/drawing/2014/main" id="{9CCB4C1C-0787-F741-A820-3D035307B18D}"/>
              </a:ext>
            </a:extLst>
          </p:cNvPr>
          <p:cNvSpPr txBox="1">
            <a:spLocks noChangeArrowheads="1"/>
          </p:cNvSpPr>
          <p:nvPr/>
        </p:nvSpPr>
        <p:spPr bwMode="auto">
          <a:xfrm>
            <a:off x="350838" y="1508125"/>
            <a:ext cx="8534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dirty="0">
                <a:latin typeface="Optima" panose="02000503060000020004" pitchFamily="2" charset="0"/>
                <a:cs typeface="Arial" panose="020B0604020202020204" pitchFamily="34" charset="0"/>
              </a:rPr>
              <a:t>Here is an example of the five-level heading system:</a:t>
            </a:r>
          </a:p>
          <a:p>
            <a:pPr eaLnBrk="1" hangingPunct="1"/>
            <a:endParaRPr lang="en-US" altLang="en-US" sz="2000" dirty="0">
              <a:latin typeface="Optima" panose="02000503060000020004" pitchFamily="2" charset="0"/>
              <a:cs typeface="Arial" panose="020B0604020202020204" pitchFamily="34" charset="0"/>
            </a:endParaRPr>
          </a:p>
        </p:txBody>
      </p:sp>
      <p:grpSp>
        <p:nvGrpSpPr>
          <p:cNvPr id="35843" name="Group 12">
            <a:extLst>
              <a:ext uri="{FF2B5EF4-FFF2-40B4-BE49-F238E27FC236}">
                <a16:creationId xmlns:a16="http://schemas.microsoft.com/office/drawing/2014/main" id="{00F22A96-53FE-0D48-B51C-27D47EC04EC0}"/>
              </a:ext>
            </a:extLst>
          </p:cNvPr>
          <p:cNvGrpSpPr>
            <a:grpSpLocks/>
          </p:cNvGrpSpPr>
          <p:nvPr/>
        </p:nvGrpSpPr>
        <p:grpSpPr bwMode="auto">
          <a:xfrm>
            <a:off x="4235450" y="215900"/>
            <a:ext cx="4908550" cy="1276350"/>
            <a:chOff x="4235019" y="215386"/>
            <a:chExt cx="4908981" cy="1277461"/>
          </a:xfrm>
        </p:grpSpPr>
        <p:grpSp>
          <p:nvGrpSpPr>
            <p:cNvPr id="35845" name="Group 5">
              <a:extLst>
                <a:ext uri="{FF2B5EF4-FFF2-40B4-BE49-F238E27FC236}">
                  <a16:creationId xmlns:a16="http://schemas.microsoft.com/office/drawing/2014/main" id="{F2000271-8F6C-5B48-92F1-C1F4D0BA3F24}"/>
                </a:ext>
              </a:extLst>
            </p:cNvPr>
            <p:cNvGrpSpPr>
              <a:grpSpLocks/>
            </p:cNvGrpSpPr>
            <p:nvPr/>
          </p:nvGrpSpPr>
          <p:grpSpPr bwMode="auto">
            <a:xfrm>
              <a:off x="4235019" y="215386"/>
              <a:ext cx="4908981" cy="1277461"/>
              <a:chOff x="0" y="2220850"/>
              <a:chExt cx="9144000" cy="2762588"/>
            </a:xfrm>
          </p:grpSpPr>
          <p:sp>
            <p:nvSpPr>
              <p:cNvPr id="16" name="Rectangle 15">
                <a:extLst>
                  <a:ext uri="{FF2B5EF4-FFF2-40B4-BE49-F238E27FC236}">
                    <a16:creationId xmlns:a16="http://schemas.microsoft.com/office/drawing/2014/main" id="{B0E8D1CB-8559-7945-9231-FD1433554F92}"/>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5848" name="Picture 16" descr="High-Rez-OWL-Logo.png">
                <a:extLst>
                  <a:ext uri="{FF2B5EF4-FFF2-40B4-BE49-F238E27FC236}">
                    <a16:creationId xmlns:a16="http://schemas.microsoft.com/office/drawing/2014/main" id="{E2820D20-191C-3C45-A146-EFFCB95DCB3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846" name="TextBox 2">
              <a:extLst>
                <a:ext uri="{FF2B5EF4-FFF2-40B4-BE49-F238E27FC236}">
                  <a16:creationId xmlns:a16="http://schemas.microsoft.com/office/drawing/2014/main" id="{74FE01B0-BB9C-B143-8492-55CA7B09F121}"/>
                </a:ext>
              </a:extLst>
            </p:cNvPr>
            <p:cNvSpPr txBox="1">
              <a:spLocks noChangeArrowheads="1"/>
            </p:cNvSpPr>
            <p:nvPr/>
          </p:nvSpPr>
          <p:spPr bwMode="auto">
            <a:xfrm>
              <a:off x="7063413" y="746373"/>
              <a:ext cx="12827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dirty="0"/>
                <a:t>Headings</a:t>
              </a:r>
              <a:endParaRPr lang="en-US" altLang="en-US" dirty="0"/>
            </a:p>
          </p:txBody>
        </p:sp>
      </p:grpSp>
      <p:pic>
        <p:nvPicPr>
          <p:cNvPr id="7" name="Picture 6" descr="A screenshot of a cell phone&#10;&#10;Description automatically generated">
            <a:extLst>
              <a:ext uri="{FF2B5EF4-FFF2-40B4-BE49-F238E27FC236}">
                <a16:creationId xmlns:a16="http://schemas.microsoft.com/office/drawing/2014/main" id="{07819299-6738-4CE7-A48A-C23D1088C225}"/>
              </a:ext>
            </a:extLst>
          </p:cNvPr>
          <p:cNvPicPr>
            <a:picLocks noChangeAspect="1"/>
          </p:cNvPicPr>
          <p:nvPr/>
        </p:nvPicPr>
        <p:blipFill>
          <a:blip r:embed="rId4"/>
          <a:stretch>
            <a:fillRect/>
          </a:stretch>
        </p:blipFill>
        <p:spPr>
          <a:xfrm>
            <a:off x="1693784" y="2096096"/>
            <a:ext cx="5756432" cy="4452084"/>
          </a:xfrm>
          <a:prstGeom prst="rect">
            <a:avLst/>
          </a:prstGeom>
          <a:ln>
            <a:solidFill>
              <a:schemeClr val="tx1"/>
            </a:solidFill>
          </a:ln>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5">
            <a:extLst>
              <a:ext uri="{FF2B5EF4-FFF2-40B4-BE49-F238E27FC236}">
                <a16:creationId xmlns:a16="http://schemas.microsoft.com/office/drawing/2014/main" id="{3A0BB062-D306-FD4C-BFF5-C62956EB6E0F}"/>
              </a:ext>
            </a:extLst>
          </p:cNvPr>
          <p:cNvSpPr txBox="1">
            <a:spLocks noChangeArrowheads="1"/>
          </p:cNvSpPr>
          <p:nvPr/>
        </p:nvSpPr>
        <p:spPr bwMode="auto">
          <a:xfrm>
            <a:off x="514931" y="1392884"/>
            <a:ext cx="8534400"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dirty="0">
                <a:latin typeface="Optima" panose="02000503060000020004" pitchFamily="2" charset="0"/>
              </a:rPr>
              <a:t>Label tables with an Arabic numeral and provide a brief but clear title. The label and title appear on separate lines above the table, flush-left and single-spaced. </a:t>
            </a:r>
          </a:p>
          <a:p>
            <a:pPr eaLnBrk="1" hangingPunct="1"/>
            <a:endParaRPr lang="en-US" altLang="en-US" sz="2000" dirty="0">
              <a:latin typeface="Optima" panose="02000503060000020004" pitchFamily="2" charset="0"/>
            </a:endParaRPr>
          </a:p>
          <a:p>
            <a:pPr eaLnBrk="1" hangingPunct="1"/>
            <a:r>
              <a:rPr lang="en-US" altLang="en-US" sz="2000" dirty="0">
                <a:latin typeface="Optima" panose="02000503060000020004" pitchFamily="2" charset="0"/>
              </a:rPr>
              <a:t>Cite a source in a note below the table.</a:t>
            </a:r>
          </a:p>
          <a:p>
            <a:pPr eaLnBrk="1" hangingPunct="1"/>
            <a:endParaRPr lang="en-US" altLang="en-US" sz="2000" dirty="0">
              <a:latin typeface="Optima" panose="02000503060000020004" pitchFamily="2" charset="0"/>
            </a:endParaRPr>
          </a:p>
          <a:p>
            <a:pPr eaLnBrk="1" hangingPunct="1"/>
            <a:r>
              <a:rPr lang="en-US" altLang="en-US" sz="2000" dirty="0">
                <a:solidFill>
                  <a:srgbClr val="0070C0"/>
                </a:solidFill>
                <a:latin typeface="Optima" panose="02000503060000020004" pitchFamily="2" charset="0"/>
              </a:rPr>
              <a:t>Table 1</a:t>
            </a:r>
          </a:p>
          <a:p>
            <a:pPr eaLnBrk="1" hangingPunct="1"/>
            <a:endParaRPr lang="en-US" altLang="en-US" sz="800" dirty="0">
              <a:solidFill>
                <a:srgbClr val="0070C0"/>
              </a:solidFill>
              <a:latin typeface="Optima" panose="02000503060000020004" pitchFamily="2" charset="0"/>
            </a:endParaRPr>
          </a:p>
          <a:p>
            <a:pPr eaLnBrk="1" hangingPunct="1"/>
            <a:r>
              <a:rPr lang="en-US" altLang="en-US" sz="2000" i="1" dirty="0">
                <a:solidFill>
                  <a:srgbClr val="0070C0"/>
                </a:solidFill>
                <a:latin typeface="Optima" panose="02000503060000020004" pitchFamily="2" charset="0"/>
              </a:rPr>
              <a:t>Top 3 NBA Season Leaders 2019</a:t>
            </a:r>
            <a:endParaRPr lang="en-US" altLang="en-US" sz="2000" dirty="0">
              <a:solidFill>
                <a:srgbClr val="0070C0"/>
              </a:solidFill>
              <a:latin typeface="Optima" panose="02000503060000020004" pitchFamily="2" charset="0"/>
            </a:endParaRPr>
          </a:p>
          <a:p>
            <a:pPr eaLnBrk="1" hangingPunct="1"/>
            <a:endParaRPr lang="en-US" altLang="en-US" sz="2000" i="1" dirty="0">
              <a:latin typeface="Optima" panose="02000503060000020004" pitchFamily="2" charset="0"/>
            </a:endParaRPr>
          </a:p>
        </p:txBody>
      </p:sp>
      <p:sp>
        <p:nvSpPr>
          <p:cNvPr id="36878" name="TextBox 8">
            <a:extLst>
              <a:ext uri="{FF2B5EF4-FFF2-40B4-BE49-F238E27FC236}">
                <a16:creationId xmlns:a16="http://schemas.microsoft.com/office/drawing/2014/main" id="{5C877826-0894-8C42-8E52-B26DD898E14C}"/>
              </a:ext>
            </a:extLst>
          </p:cNvPr>
          <p:cNvSpPr txBox="1">
            <a:spLocks noChangeArrowheads="1"/>
          </p:cNvSpPr>
          <p:nvPr/>
        </p:nvSpPr>
        <p:spPr bwMode="auto">
          <a:xfrm>
            <a:off x="1210468" y="5934075"/>
            <a:ext cx="67230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dirty="0">
                <a:latin typeface="Optima" panose="02000503060000020004" pitchFamily="2" charset="0"/>
              </a:rPr>
              <a:t>Note: This data was collected on December 31</a:t>
            </a:r>
            <a:r>
              <a:rPr lang="en-US" altLang="en-US" baseline="30000" dirty="0">
                <a:latin typeface="Optima" panose="02000503060000020004" pitchFamily="2" charset="0"/>
              </a:rPr>
              <a:t>st</a:t>
            </a:r>
            <a:r>
              <a:rPr lang="en-US" altLang="en-US" dirty="0">
                <a:latin typeface="Optima" panose="02000503060000020004" pitchFamily="2" charset="0"/>
              </a:rPr>
              <a:t>, 2019.</a:t>
            </a:r>
            <a:r>
              <a:rPr lang="en-US" altLang="ja-JP" dirty="0">
                <a:latin typeface="Optima" panose="02000503060000020004" pitchFamily="2" charset="0"/>
                <a:ea typeface="MS Mincho" panose="02020609040205080304" pitchFamily="49" charset="-128"/>
              </a:rPr>
              <a:t> Retrieved from https://stats.nba.com/teams/</a:t>
            </a:r>
            <a:endParaRPr lang="en-US" altLang="en-US" dirty="0">
              <a:latin typeface="Optima" panose="02000503060000020004" pitchFamily="2" charset="0"/>
            </a:endParaRPr>
          </a:p>
        </p:txBody>
      </p:sp>
      <p:grpSp>
        <p:nvGrpSpPr>
          <p:cNvPr id="36879" name="Group 9">
            <a:extLst>
              <a:ext uri="{FF2B5EF4-FFF2-40B4-BE49-F238E27FC236}">
                <a16:creationId xmlns:a16="http://schemas.microsoft.com/office/drawing/2014/main" id="{F7A311B0-B8BB-0449-BEBC-ED092377FE65}"/>
              </a:ext>
            </a:extLst>
          </p:cNvPr>
          <p:cNvGrpSpPr>
            <a:grpSpLocks/>
          </p:cNvGrpSpPr>
          <p:nvPr/>
        </p:nvGrpSpPr>
        <p:grpSpPr bwMode="auto">
          <a:xfrm>
            <a:off x="4235450" y="215900"/>
            <a:ext cx="4908550" cy="1276350"/>
            <a:chOff x="4235019" y="215386"/>
            <a:chExt cx="4908981" cy="1277461"/>
          </a:xfrm>
        </p:grpSpPr>
        <p:grpSp>
          <p:nvGrpSpPr>
            <p:cNvPr id="36880" name="Group 5">
              <a:extLst>
                <a:ext uri="{FF2B5EF4-FFF2-40B4-BE49-F238E27FC236}">
                  <a16:creationId xmlns:a16="http://schemas.microsoft.com/office/drawing/2014/main" id="{C65FAB92-0143-0844-8A8C-A46719FEC02E}"/>
                </a:ext>
              </a:extLst>
            </p:cNvPr>
            <p:cNvGrpSpPr>
              <a:grpSpLocks/>
            </p:cNvGrpSpPr>
            <p:nvPr/>
          </p:nvGrpSpPr>
          <p:grpSpPr bwMode="auto">
            <a:xfrm>
              <a:off x="4235019" y="215386"/>
              <a:ext cx="4908981" cy="1277461"/>
              <a:chOff x="0" y="2220850"/>
              <a:chExt cx="9144000" cy="2762588"/>
            </a:xfrm>
          </p:grpSpPr>
          <p:sp>
            <p:nvSpPr>
              <p:cNvPr id="13" name="Rectangle 12">
                <a:extLst>
                  <a:ext uri="{FF2B5EF4-FFF2-40B4-BE49-F238E27FC236}">
                    <a16:creationId xmlns:a16="http://schemas.microsoft.com/office/drawing/2014/main" id="{ADF0D943-EA22-F548-8794-1A1F3011BD0E}"/>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6883" name="Picture 13" descr="High-Rez-OWL-Logo.png">
                <a:extLst>
                  <a:ext uri="{FF2B5EF4-FFF2-40B4-BE49-F238E27FC236}">
                    <a16:creationId xmlns:a16="http://schemas.microsoft.com/office/drawing/2014/main" id="{3D929848-E77E-1C4A-9C34-BCE79695A5B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881" name="TextBox 2">
              <a:extLst>
                <a:ext uri="{FF2B5EF4-FFF2-40B4-BE49-F238E27FC236}">
                  <a16:creationId xmlns:a16="http://schemas.microsoft.com/office/drawing/2014/main" id="{E4011913-5C40-1741-ACF7-71170E432AF7}"/>
                </a:ext>
              </a:extLst>
            </p:cNvPr>
            <p:cNvSpPr txBox="1">
              <a:spLocks noChangeArrowheads="1"/>
            </p:cNvSpPr>
            <p:nvPr/>
          </p:nvSpPr>
          <p:spPr bwMode="auto">
            <a:xfrm>
              <a:off x="7063413" y="746373"/>
              <a:ext cx="9204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dirty="0"/>
                <a:t>Tables</a:t>
              </a:r>
              <a:endParaRPr lang="en-US" altLang="en-US" dirty="0"/>
            </a:p>
          </p:txBody>
        </p:sp>
      </p:grpSp>
      <p:graphicFrame>
        <p:nvGraphicFramePr>
          <p:cNvPr id="4" name="Table 5">
            <a:extLst>
              <a:ext uri="{FF2B5EF4-FFF2-40B4-BE49-F238E27FC236}">
                <a16:creationId xmlns:a16="http://schemas.microsoft.com/office/drawing/2014/main" id="{EC29BA5F-2784-48B3-ADB3-E3423115AA19}"/>
              </a:ext>
            </a:extLst>
          </p:cNvPr>
          <p:cNvGraphicFramePr>
            <a:graphicFrameLocks noGrp="1"/>
          </p:cNvGraphicFramePr>
          <p:nvPr>
            <p:extLst>
              <p:ext uri="{D42A27DB-BD31-4B8C-83A1-F6EECF244321}">
                <p14:modId xmlns:p14="http://schemas.microsoft.com/office/powerpoint/2010/main" val="2508842162"/>
              </p:ext>
            </p:extLst>
          </p:nvPr>
        </p:nvGraphicFramePr>
        <p:xfrm>
          <a:off x="1524000" y="4209098"/>
          <a:ext cx="6096000" cy="147828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3801138306"/>
                    </a:ext>
                  </a:extLst>
                </a:gridCol>
                <a:gridCol w="3048000">
                  <a:extLst>
                    <a:ext uri="{9D8B030D-6E8A-4147-A177-3AD203B41FA5}">
                      <a16:colId xmlns:a16="http://schemas.microsoft.com/office/drawing/2014/main" val="2049816119"/>
                    </a:ext>
                  </a:extLst>
                </a:gridCol>
              </a:tblGrid>
              <a:tr h="0">
                <a:tc>
                  <a:txBody>
                    <a:bodyPr/>
                    <a:lstStyle/>
                    <a:p>
                      <a:r>
                        <a:rPr lang="en-US" dirty="0"/>
                        <a:t>Team</a:t>
                      </a:r>
                    </a:p>
                  </a:txBody>
                  <a:tcPr/>
                </a:tc>
                <a:tc>
                  <a:txBody>
                    <a:bodyPr/>
                    <a:lstStyle/>
                    <a:p>
                      <a:r>
                        <a:rPr lang="en-US" dirty="0"/>
                        <a:t>Points Per Game</a:t>
                      </a:r>
                    </a:p>
                  </a:txBody>
                  <a:tcPr/>
                </a:tc>
                <a:extLst>
                  <a:ext uri="{0D108BD9-81ED-4DB2-BD59-A6C34878D82A}">
                    <a16:rowId xmlns:a16="http://schemas.microsoft.com/office/drawing/2014/main" val="3875563009"/>
                  </a:ext>
                </a:extLst>
              </a:tr>
              <a:tr h="370840">
                <a:tc>
                  <a:txBody>
                    <a:bodyPr/>
                    <a:lstStyle/>
                    <a:p>
                      <a:r>
                        <a:rPr lang="en-US" dirty="0"/>
                        <a:t>Milwaukee Bucks</a:t>
                      </a:r>
                    </a:p>
                  </a:txBody>
                  <a:tcPr/>
                </a:tc>
                <a:tc>
                  <a:txBody>
                    <a:bodyPr/>
                    <a:lstStyle/>
                    <a:p>
                      <a:r>
                        <a:rPr lang="en-US" dirty="0"/>
                        <a:t>119.8</a:t>
                      </a:r>
                    </a:p>
                  </a:txBody>
                  <a:tcPr/>
                </a:tc>
                <a:extLst>
                  <a:ext uri="{0D108BD9-81ED-4DB2-BD59-A6C34878D82A}">
                    <a16:rowId xmlns:a16="http://schemas.microsoft.com/office/drawing/2014/main" val="2915231461"/>
                  </a:ext>
                </a:extLst>
              </a:tr>
              <a:tr h="370840">
                <a:tc>
                  <a:txBody>
                    <a:bodyPr/>
                    <a:lstStyle/>
                    <a:p>
                      <a:r>
                        <a:rPr lang="en-US" dirty="0"/>
                        <a:t>Houston Rockets</a:t>
                      </a:r>
                    </a:p>
                  </a:txBody>
                  <a:tcPr/>
                </a:tc>
                <a:tc>
                  <a:txBody>
                    <a:bodyPr/>
                    <a:lstStyle/>
                    <a:p>
                      <a:r>
                        <a:rPr lang="en-US" dirty="0"/>
                        <a:t>119.1</a:t>
                      </a:r>
                    </a:p>
                  </a:txBody>
                  <a:tcPr/>
                </a:tc>
                <a:extLst>
                  <a:ext uri="{0D108BD9-81ED-4DB2-BD59-A6C34878D82A}">
                    <a16:rowId xmlns:a16="http://schemas.microsoft.com/office/drawing/2014/main" val="2874630213"/>
                  </a:ext>
                </a:extLst>
              </a:tr>
              <a:tr h="370840">
                <a:tc>
                  <a:txBody>
                    <a:bodyPr/>
                    <a:lstStyle/>
                    <a:p>
                      <a:r>
                        <a:rPr lang="en-US" dirty="0"/>
                        <a:t>Dallas Mavericks</a:t>
                      </a:r>
                    </a:p>
                  </a:txBody>
                  <a:tcPr/>
                </a:tc>
                <a:tc>
                  <a:txBody>
                    <a:bodyPr/>
                    <a:lstStyle/>
                    <a:p>
                      <a:r>
                        <a:rPr lang="en-US" dirty="0"/>
                        <a:t>116.8 </a:t>
                      </a:r>
                    </a:p>
                  </a:txBody>
                  <a:tcPr/>
                </a:tc>
                <a:extLst>
                  <a:ext uri="{0D108BD9-81ED-4DB2-BD59-A6C34878D82A}">
                    <a16:rowId xmlns:a16="http://schemas.microsoft.com/office/drawing/2014/main" val="1764601688"/>
                  </a:ext>
                </a:extLst>
              </a:tr>
            </a:tbl>
          </a:graphicData>
        </a:graphic>
      </p:graphicFrame>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5">
            <a:extLst>
              <a:ext uri="{FF2B5EF4-FFF2-40B4-BE49-F238E27FC236}">
                <a16:creationId xmlns:a16="http://schemas.microsoft.com/office/drawing/2014/main" id="{6016D8C5-4F2C-F941-9035-8CA874EE58B0}"/>
              </a:ext>
            </a:extLst>
          </p:cNvPr>
          <p:cNvSpPr txBox="1">
            <a:spLocks noChangeArrowheads="1"/>
          </p:cNvSpPr>
          <p:nvPr/>
        </p:nvSpPr>
        <p:spPr bwMode="auto">
          <a:xfrm>
            <a:off x="325438" y="1580266"/>
            <a:ext cx="8534400"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lvl="1" eaLnBrk="1" hangingPunct="1"/>
            <a:r>
              <a:rPr lang="en-US" altLang="en-US" sz="2400" dirty="0">
                <a:latin typeface="Optima" panose="02000503060000020004" pitchFamily="2" charset="0"/>
              </a:rPr>
              <a:t>Active voice when stressing the actions of the research</a:t>
            </a:r>
          </a:p>
          <a:p>
            <a:pPr lvl="1" eaLnBrk="1" hangingPunct="1">
              <a:buFont typeface="Arial" panose="020B0604020202020204" pitchFamily="34" charset="0"/>
              <a:buChar char="•"/>
            </a:pPr>
            <a:endParaRPr lang="en-US" altLang="en-US" sz="2400" dirty="0">
              <a:latin typeface="Optima" panose="02000503060000020004" pitchFamily="2" charset="0"/>
            </a:endParaRPr>
          </a:p>
          <a:p>
            <a:pPr lvl="2" eaLnBrk="1" hangingPunct="1">
              <a:buFont typeface="Arial" panose="020B0604020202020204" pitchFamily="34" charset="0"/>
              <a:buChar char="•"/>
            </a:pPr>
            <a:r>
              <a:rPr lang="en-US" altLang="en-US" sz="3200" dirty="0">
                <a:solidFill>
                  <a:srgbClr val="0070C0"/>
                </a:solidFill>
                <a:latin typeface="Optima" panose="02000503060000020004" pitchFamily="2" charset="0"/>
                <a:sym typeface="Wingdings" pitchFamily="2" charset="2"/>
              </a:rPr>
              <a:t></a:t>
            </a:r>
            <a:r>
              <a:rPr lang="en-US" altLang="en-US" sz="2400" dirty="0">
                <a:latin typeface="Optima" panose="02000503060000020004" pitchFamily="2" charset="0"/>
              </a:rPr>
              <a:t>: “We </a:t>
            </a:r>
            <a:r>
              <a:rPr lang="en-US" altLang="en-US" sz="2400" b="1" dirty="0">
                <a:latin typeface="Optima" panose="02000503060000020004" pitchFamily="2" charset="0"/>
              </a:rPr>
              <a:t>asked</a:t>
            </a:r>
            <a:r>
              <a:rPr lang="en-US" altLang="en-US" sz="2400" dirty="0">
                <a:latin typeface="Optima" panose="02000503060000020004" pitchFamily="2" charset="0"/>
              </a:rPr>
              <a:t> participants questions.”</a:t>
            </a:r>
          </a:p>
          <a:p>
            <a:pPr lvl="2" eaLnBrk="1" hangingPunct="1">
              <a:buFont typeface="Arial" panose="020B0604020202020204" pitchFamily="34" charset="0"/>
              <a:buChar char="•"/>
            </a:pPr>
            <a:r>
              <a:rPr lang="en-US" altLang="en-US" sz="3200" dirty="0">
                <a:solidFill>
                  <a:srgbClr val="FF0000"/>
                </a:solidFill>
                <a:latin typeface="Optima" panose="02000503060000020004" pitchFamily="2" charset="0"/>
                <a:sym typeface="Wingdings" pitchFamily="2" charset="2"/>
              </a:rPr>
              <a:t></a:t>
            </a:r>
            <a:r>
              <a:rPr lang="en-US" altLang="en-US" sz="2400" dirty="0">
                <a:latin typeface="Optima" panose="02000503060000020004" pitchFamily="2" charset="0"/>
              </a:rPr>
              <a:t>: “The participants </a:t>
            </a:r>
            <a:r>
              <a:rPr lang="en-US" altLang="en-US" sz="2400" b="1" dirty="0">
                <a:latin typeface="Optima" panose="02000503060000020004" pitchFamily="2" charset="0"/>
              </a:rPr>
              <a:t>have been asked </a:t>
            </a:r>
            <a:r>
              <a:rPr lang="en-US" altLang="en-US" sz="2400" dirty="0">
                <a:latin typeface="Optima" panose="02000503060000020004" pitchFamily="2" charset="0"/>
              </a:rPr>
              <a:t>questions by the researchers.”</a:t>
            </a:r>
            <a:endParaRPr lang="en-US" altLang="en-US" sz="2000" dirty="0">
              <a:latin typeface="Optima" panose="02000503060000020004" pitchFamily="2" charset="0"/>
            </a:endParaRPr>
          </a:p>
        </p:txBody>
      </p:sp>
      <p:grpSp>
        <p:nvGrpSpPr>
          <p:cNvPr id="4099" name="Group 15">
            <a:extLst>
              <a:ext uri="{FF2B5EF4-FFF2-40B4-BE49-F238E27FC236}">
                <a16:creationId xmlns:a16="http://schemas.microsoft.com/office/drawing/2014/main" id="{ACD1D0BD-131A-C844-975B-CC9C90C55C1F}"/>
              </a:ext>
            </a:extLst>
          </p:cNvPr>
          <p:cNvGrpSpPr>
            <a:grpSpLocks/>
          </p:cNvGrpSpPr>
          <p:nvPr/>
        </p:nvGrpSpPr>
        <p:grpSpPr bwMode="auto">
          <a:xfrm>
            <a:off x="4235450" y="215900"/>
            <a:ext cx="4908550" cy="1276350"/>
            <a:chOff x="4235019" y="215386"/>
            <a:chExt cx="4909270" cy="1277461"/>
          </a:xfrm>
        </p:grpSpPr>
        <p:grpSp>
          <p:nvGrpSpPr>
            <p:cNvPr id="4100" name="Group 5">
              <a:extLst>
                <a:ext uri="{FF2B5EF4-FFF2-40B4-BE49-F238E27FC236}">
                  <a16:creationId xmlns:a16="http://schemas.microsoft.com/office/drawing/2014/main" id="{73DF96EC-7824-304B-8AFA-751D8A71D6EC}"/>
                </a:ext>
              </a:extLst>
            </p:cNvPr>
            <p:cNvGrpSpPr>
              <a:grpSpLocks/>
            </p:cNvGrpSpPr>
            <p:nvPr/>
          </p:nvGrpSpPr>
          <p:grpSpPr bwMode="auto">
            <a:xfrm>
              <a:off x="4235019" y="215386"/>
              <a:ext cx="4909270" cy="1277461"/>
              <a:chOff x="-1" y="2220850"/>
              <a:chExt cx="9144538" cy="2762588"/>
            </a:xfrm>
          </p:grpSpPr>
          <p:sp>
            <p:nvSpPr>
              <p:cNvPr id="19" name="Rectangle 18">
                <a:extLst>
                  <a:ext uri="{FF2B5EF4-FFF2-40B4-BE49-F238E27FC236}">
                    <a16:creationId xmlns:a16="http://schemas.microsoft.com/office/drawing/2014/main" id="{798234C0-39EB-4D42-BF70-D7DC1AD80FFF}"/>
                  </a:ext>
                </a:extLst>
              </p:cNvPr>
              <p:cNvSpPr/>
              <p:nvPr/>
            </p:nvSpPr>
            <p:spPr>
              <a:xfrm>
                <a:off x="-1" y="3193255"/>
                <a:ext cx="9144538"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4103" name="Picture 19" descr="High-Rez-OWL-Logo.png">
                <a:extLst>
                  <a:ext uri="{FF2B5EF4-FFF2-40B4-BE49-F238E27FC236}">
                    <a16:creationId xmlns:a16="http://schemas.microsoft.com/office/drawing/2014/main" id="{26CB7E96-2C50-7546-8DBE-573C1A87E7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01" name="TextBox 2">
              <a:extLst>
                <a:ext uri="{FF2B5EF4-FFF2-40B4-BE49-F238E27FC236}">
                  <a16:creationId xmlns:a16="http://schemas.microsoft.com/office/drawing/2014/main" id="{A2BE9F2E-2CF5-E044-AD73-3249EE530EC1}"/>
                </a:ext>
              </a:extLst>
            </p:cNvPr>
            <p:cNvSpPr txBox="1">
              <a:spLocks noChangeArrowheads="1"/>
            </p:cNvSpPr>
            <p:nvPr/>
          </p:nvSpPr>
          <p:spPr bwMode="auto">
            <a:xfrm>
              <a:off x="7428550" y="753133"/>
              <a:ext cx="822782" cy="400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ctr" eaLnBrk="1" hangingPunct="1"/>
              <a:r>
                <a:rPr lang="en-US" altLang="en-US" sz="2000" dirty="0"/>
                <a:t>Voice</a:t>
              </a:r>
              <a:endParaRPr lang="en-US" altLang="en-US" dirty="0"/>
            </a:p>
          </p:txBody>
        </p:sp>
      </p:grpSp>
      <p:sp>
        <p:nvSpPr>
          <p:cNvPr id="2" name="Rectangle 1">
            <a:extLst>
              <a:ext uri="{FF2B5EF4-FFF2-40B4-BE49-F238E27FC236}">
                <a16:creationId xmlns:a16="http://schemas.microsoft.com/office/drawing/2014/main" id="{1C785C4B-9ECC-43FB-8C1C-B75EEBF3A676}"/>
              </a:ext>
            </a:extLst>
          </p:cNvPr>
          <p:cNvSpPr/>
          <p:nvPr/>
        </p:nvSpPr>
        <p:spPr>
          <a:xfrm>
            <a:off x="325438" y="3853496"/>
            <a:ext cx="8144794" cy="2185214"/>
          </a:xfrm>
          <a:prstGeom prst="rect">
            <a:avLst/>
          </a:prstGeom>
        </p:spPr>
        <p:txBody>
          <a:bodyPr wrap="square">
            <a:spAutoFit/>
          </a:bodyPr>
          <a:lstStyle/>
          <a:p>
            <a:pPr lvl="1" eaLnBrk="1" hangingPunct="1"/>
            <a:r>
              <a:rPr lang="en-US" altLang="en-US" sz="2400" dirty="0">
                <a:latin typeface="Optima" panose="02000503060000020004" pitchFamily="2" charset="0"/>
              </a:rPr>
              <a:t>Passive voice when stressing the recipient or object of the action</a:t>
            </a:r>
          </a:p>
          <a:p>
            <a:pPr lvl="1" eaLnBrk="1" hangingPunct="1"/>
            <a:endParaRPr lang="en-US" altLang="en-US" sz="2400" dirty="0">
              <a:latin typeface="Optima" panose="02000503060000020004" pitchFamily="2" charset="0"/>
            </a:endParaRPr>
          </a:p>
          <a:p>
            <a:pPr lvl="2" eaLnBrk="1" hangingPunct="1">
              <a:buFont typeface="Arial" panose="020B0604020202020204" pitchFamily="34" charset="0"/>
              <a:buChar char="•"/>
            </a:pPr>
            <a:r>
              <a:rPr lang="en-US" altLang="en-US" sz="3200" dirty="0">
                <a:solidFill>
                  <a:srgbClr val="0070C0"/>
                </a:solidFill>
                <a:latin typeface="Optima" panose="02000503060000020004" pitchFamily="2" charset="0"/>
                <a:sym typeface="Wingdings" pitchFamily="2" charset="2"/>
              </a:rPr>
              <a:t></a:t>
            </a:r>
            <a:r>
              <a:rPr lang="en-US" altLang="en-US" sz="2400" dirty="0">
                <a:latin typeface="Optima" panose="02000503060000020004" pitchFamily="2" charset="0"/>
              </a:rPr>
              <a:t>: “The tests were inconclusive.”</a:t>
            </a:r>
          </a:p>
          <a:p>
            <a:pPr lvl="2" eaLnBrk="1" hangingPunct="1">
              <a:buFont typeface="Arial" panose="020B0604020202020204" pitchFamily="34" charset="0"/>
              <a:buChar char="•"/>
            </a:pPr>
            <a:r>
              <a:rPr lang="en-US" altLang="en-US" sz="3200" dirty="0">
                <a:solidFill>
                  <a:srgbClr val="FF0000"/>
                </a:solidFill>
                <a:latin typeface="Optima" panose="02000503060000020004" pitchFamily="2" charset="0"/>
                <a:sym typeface="Wingdings" pitchFamily="2" charset="2"/>
              </a:rPr>
              <a:t></a:t>
            </a:r>
            <a:r>
              <a:rPr lang="en-US" altLang="en-US" sz="2400" dirty="0">
                <a:latin typeface="Optima" panose="02000503060000020004" pitchFamily="2" charset="0"/>
              </a:rPr>
              <a:t>: “We found the tests inconclusive.” </a:t>
            </a:r>
            <a:endParaRPr lang="en-US" altLang="en-US" sz="2000" dirty="0">
              <a:latin typeface="Optima" panose="02000503060000020004" pitchFamily="2" charset="0"/>
            </a:endParaRPr>
          </a:p>
        </p:txBody>
      </p:sp>
    </p:spTree>
    <p:extLst>
      <p:ext uri="{BB962C8B-B14F-4D97-AF65-F5344CB8AC3E}">
        <p14:creationId xmlns:p14="http://schemas.microsoft.com/office/powerpoint/2010/main" val="2293100863"/>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5">
            <a:extLst>
              <a:ext uri="{FF2B5EF4-FFF2-40B4-BE49-F238E27FC236}">
                <a16:creationId xmlns:a16="http://schemas.microsoft.com/office/drawing/2014/main" id="{FCA63B3D-84F0-B147-9536-ACB22C48DE66}"/>
              </a:ext>
            </a:extLst>
          </p:cNvPr>
          <p:cNvSpPr txBox="1">
            <a:spLocks noChangeArrowheads="1"/>
          </p:cNvSpPr>
          <p:nvPr/>
        </p:nvSpPr>
        <p:spPr bwMode="auto">
          <a:xfrm>
            <a:off x="304800" y="1425812"/>
            <a:ext cx="8534400"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dirty="0">
                <a:latin typeface="Optima" panose="02000503060000020004" pitchFamily="2" charset="0"/>
              </a:rPr>
              <a:t>Label figures with an Arabic numeral and provide a brief but clear title. The label and title appear on separate lines above the figure, flush-left and single-spaced. </a:t>
            </a:r>
          </a:p>
          <a:p>
            <a:pPr eaLnBrk="1" hangingPunct="1"/>
            <a:r>
              <a:rPr lang="en-US" altLang="en-US" dirty="0">
                <a:latin typeface="Optima" panose="02000503060000020004" pitchFamily="2" charset="0"/>
              </a:rPr>
              <a:t>You might provide an additional title centered above the figure. </a:t>
            </a:r>
          </a:p>
          <a:p>
            <a:pPr eaLnBrk="1" hangingPunct="1"/>
            <a:endParaRPr lang="en-US" altLang="en-US" dirty="0">
              <a:latin typeface="Optima" panose="02000503060000020004" pitchFamily="2" charset="0"/>
            </a:endParaRPr>
          </a:p>
          <a:p>
            <a:pPr eaLnBrk="1" hangingPunct="1"/>
            <a:r>
              <a:rPr lang="en-US" altLang="en-US" dirty="0">
                <a:latin typeface="Optima" panose="02000503060000020004" pitchFamily="2" charset="0"/>
              </a:rPr>
              <a:t>Cite the source in a note below the figure.</a:t>
            </a:r>
          </a:p>
          <a:p>
            <a:pPr eaLnBrk="1" hangingPunct="1"/>
            <a:endParaRPr lang="en-US" altLang="en-US" sz="1600" dirty="0">
              <a:solidFill>
                <a:srgbClr val="0070C0"/>
              </a:solidFill>
              <a:latin typeface="Optima" panose="02000503060000020004" pitchFamily="2" charset="0"/>
            </a:endParaRPr>
          </a:p>
          <a:p>
            <a:pPr eaLnBrk="1" hangingPunct="1"/>
            <a:r>
              <a:rPr lang="en-US" altLang="en-US" sz="1600" dirty="0">
                <a:solidFill>
                  <a:srgbClr val="0070C0"/>
                </a:solidFill>
                <a:latin typeface="Optima" panose="02000503060000020004" pitchFamily="2" charset="0"/>
              </a:rPr>
              <a:t>Figure 1. </a:t>
            </a:r>
          </a:p>
          <a:p>
            <a:pPr eaLnBrk="1" hangingPunct="1"/>
            <a:endParaRPr lang="en-US" altLang="en-US" sz="800" dirty="0">
              <a:solidFill>
                <a:srgbClr val="0070C0"/>
              </a:solidFill>
              <a:latin typeface="Optima" panose="02000503060000020004" pitchFamily="2" charset="0"/>
            </a:endParaRPr>
          </a:p>
          <a:p>
            <a:pPr eaLnBrk="1" hangingPunct="1"/>
            <a:r>
              <a:rPr lang="en-US" altLang="en-US" sz="1600" i="1" dirty="0">
                <a:solidFill>
                  <a:srgbClr val="0070C0"/>
                </a:solidFill>
                <a:latin typeface="Optima" panose="02000503060000020004" pitchFamily="2" charset="0"/>
              </a:rPr>
              <a:t>US Primary Energy Consumption by Energy Source, 2018</a:t>
            </a:r>
            <a:endParaRPr lang="en-US" altLang="en-US" sz="1600" i="1" dirty="0">
              <a:latin typeface="Optima" panose="02000503060000020004" pitchFamily="2" charset="0"/>
            </a:endParaRPr>
          </a:p>
          <a:p>
            <a:pPr eaLnBrk="1" hangingPunct="1"/>
            <a:endParaRPr lang="en-US" altLang="en-US" sz="2000" dirty="0">
              <a:latin typeface="Optima" panose="02000503060000020004" pitchFamily="2" charset="0"/>
            </a:endParaRPr>
          </a:p>
        </p:txBody>
      </p:sp>
      <p:grpSp>
        <p:nvGrpSpPr>
          <p:cNvPr id="37891" name="Group 7">
            <a:extLst>
              <a:ext uri="{FF2B5EF4-FFF2-40B4-BE49-F238E27FC236}">
                <a16:creationId xmlns:a16="http://schemas.microsoft.com/office/drawing/2014/main" id="{D0021E46-BA41-FB48-86C4-14924B5CD988}"/>
              </a:ext>
            </a:extLst>
          </p:cNvPr>
          <p:cNvGrpSpPr>
            <a:grpSpLocks/>
          </p:cNvGrpSpPr>
          <p:nvPr/>
        </p:nvGrpSpPr>
        <p:grpSpPr bwMode="auto">
          <a:xfrm>
            <a:off x="4235450" y="215900"/>
            <a:ext cx="4908550" cy="1276350"/>
            <a:chOff x="4235019" y="215386"/>
            <a:chExt cx="4908981" cy="1277461"/>
          </a:xfrm>
        </p:grpSpPr>
        <p:grpSp>
          <p:nvGrpSpPr>
            <p:cNvPr id="37892" name="Group 5">
              <a:extLst>
                <a:ext uri="{FF2B5EF4-FFF2-40B4-BE49-F238E27FC236}">
                  <a16:creationId xmlns:a16="http://schemas.microsoft.com/office/drawing/2014/main" id="{920CC9B7-BB22-6E41-A7B9-A79FC27CF905}"/>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635EE10D-FF29-3540-8490-2080BCBDCA56}"/>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7895" name="Picture 11" descr="High-Rez-OWL-Logo.png">
                <a:extLst>
                  <a:ext uri="{FF2B5EF4-FFF2-40B4-BE49-F238E27FC236}">
                    <a16:creationId xmlns:a16="http://schemas.microsoft.com/office/drawing/2014/main" id="{8FF16A93-5722-4D4D-8A69-3C2652D34F7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893" name="TextBox 2">
              <a:extLst>
                <a:ext uri="{FF2B5EF4-FFF2-40B4-BE49-F238E27FC236}">
                  <a16:creationId xmlns:a16="http://schemas.microsoft.com/office/drawing/2014/main" id="{B6FE8A56-2E96-DC45-84E4-D5A297B8FB18}"/>
                </a:ext>
              </a:extLst>
            </p:cNvPr>
            <p:cNvSpPr txBox="1">
              <a:spLocks noChangeArrowheads="1"/>
            </p:cNvSpPr>
            <p:nvPr/>
          </p:nvSpPr>
          <p:spPr bwMode="auto">
            <a:xfrm>
              <a:off x="7063413" y="746373"/>
              <a:ext cx="10326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dirty="0"/>
                <a:t>Figures</a:t>
              </a:r>
              <a:endParaRPr lang="en-US" altLang="en-US" dirty="0"/>
            </a:p>
          </p:txBody>
        </p:sp>
      </p:grpSp>
      <p:pic>
        <p:nvPicPr>
          <p:cNvPr id="3" name="Picture 2" descr="A screenshot of a cell phone&#10;&#10;Description automatically generated">
            <a:extLst>
              <a:ext uri="{FF2B5EF4-FFF2-40B4-BE49-F238E27FC236}">
                <a16:creationId xmlns:a16="http://schemas.microsoft.com/office/drawing/2014/main" id="{7758F29C-E5A6-4C55-8ACD-C08408E38605}"/>
              </a:ext>
            </a:extLst>
          </p:cNvPr>
          <p:cNvPicPr>
            <a:picLocks noChangeAspect="1"/>
          </p:cNvPicPr>
          <p:nvPr/>
        </p:nvPicPr>
        <p:blipFill>
          <a:blip r:embed="rId4"/>
          <a:stretch>
            <a:fillRect/>
          </a:stretch>
        </p:blipFill>
        <p:spPr>
          <a:xfrm>
            <a:off x="422024" y="3782361"/>
            <a:ext cx="4350697" cy="3000481"/>
          </a:xfrm>
          <a:prstGeom prst="rect">
            <a:avLst/>
          </a:prstGeom>
          <a:ln>
            <a:solidFill>
              <a:schemeClr val="tx1"/>
            </a:solidFill>
          </a:ln>
        </p:spPr>
      </p:pic>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5">
            <a:extLst>
              <a:ext uri="{FF2B5EF4-FFF2-40B4-BE49-F238E27FC236}">
                <a16:creationId xmlns:a16="http://schemas.microsoft.com/office/drawing/2014/main" id="{80812AAD-9FA6-D341-A8CC-F26805A6F409}"/>
              </a:ext>
            </a:extLst>
          </p:cNvPr>
          <p:cNvSpPr txBox="1">
            <a:spLocks noChangeArrowheads="1"/>
          </p:cNvSpPr>
          <p:nvPr/>
        </p:nvSpPr>
        <p:spPr bwMode="auto">
          <a:xfrm>
            <a:off x="609600" y="2216150"/>
            <a:ext cx="85344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dirty="0">
                <a:latin typeface="Optima" panose="02000503060000020004" pitchFamily="2" charset="0"/>
              </a:rPr>
              <a:t>The Purdue OWL: </a:t>
            </a:r>
            <a:r>
              <a:rPr lang="en-US" altLang="en-US" sz="2000" dirty="0">
                <a:latin typeface="Optima" panose="02000503060000020004" pitchFamily="2" charset="0"/>
                <a:hlinkClick r:id="rId3"/>
              </a:rPr>
              <a:t>http://owl.purdue.edu</a:t>
            </a:r>
            <a:r>
              <a:rPr lang="en-US" altLang="en-US" sz="2000" dirty="0">
                <a:latin typeface="Optima" panose="02000503060000020004" pitchFamily="2" charset="0"/>
              </a:rPr>
              <a:t>  </a:t>
            </a:r>
            <a:br>
              <a:rPr lang="en-US" altLang="en-US" sz="2000" dirty="0">
                <a:latin typeface="Optima" panose="02000503060000020004" pitchFamily="2" charset="0"/>
              </a:rPr>
            </a:br>
            <a:endParaRPr lang="en-US" altLang="en-US" sz="2000" dirty="0">
              <a:latin typeface="Optima" panose="02000503060000020004" pitchFamily="2" charset="0"/>
            </a:endParaRPr>
          </a:p>
          <a:p>
            <a:pPr eaLnBrk="1" hangingPunct="1"/>
            <a:r>
              <a:rPr lang="en-US" altLang="en-US" sz="2000" dirty="0">
                <a:latin typeface="Optima" panose="02000503060000020004" pitchFamily="2" charset="0"/>
              </a:rPr>
              <a:t>The Purdue Writing Lab @ Heavilon Hall 226</a:t>
            </a:r>
            <a:br>
              <a:rPr lang="en-US" altLang="en-US" sz="2000" dirty="0">
                <a:latin typeface="Optima" panose="02000503060000020004" pitchFamily="2" charset="0"/>
              </a:rPr>
            </a:br>
            <a:endParaRPr lang="en-US" altLang="en-US" sz="2000" dirty="0">
              <a:latin typeface="Optima" panose="02000503060000020004" pitchFamily="2" charset="0"/>
            </a:endParaRPr>
          </a:p>
          <a:p>
            <a:pPr eaLnBrk="1" hangingPunct="1"/>
            <a:r>
              <a:rPr lang="en-US" altLang="en-US" sz="2000" dirty="0">
                <a:latin typeface="Optima" panose="02000503060000020004" pitchFamily="2" charset="0"/>
              </a:rPr>
              <a:t>Composition textbooks</a:t>
            </a:r>
            <a:br>
              <a:rPr lang="en-US" altLang="en-US" sz="2000" dirty="0">
                <a:latin typeface="Optima" panose="02000503060000020004" pitchFamily="2" charset="0"/>
              </a:rPr>
            </a:br>
            <a:endParaRPr lang="en-US" altLang="en-US" sz="2000" dirty="0">
              <a:latin typeface="Optima" panose="02000503060000020004" pitchFamily="2" charset="0"/>
            </a:endParaRPr>
          </a:p>
          <a:p>
            <a:pPr eaLnBrk="1" hangingPunct="1"/>
            <a:r>
              <a:rPr lang="en-US" altLang="en-US" sz="2000" i="1" dirty="0">
                <a:latin typeface="Optima" panose="02000503060000020004" pitchFamily="2" charset="0"/>
              </a:rPr>
              <a:t>Publication Manual of the American Psychological Association, 7</a:t>
            </a:r>
            <a:r>
              <a:rPr lang="en-US" altLang="en-US" sz="2000" baseline="30000" dirty="0">
                <a:latin typeface="Optima" panose="02000503060000020004" pitchFamily="2" charset="0"/>
              </a:rPr>
              <a:t>th</a:t>
            </a:r>
            <a:r>
              <a:rPr lang="en-US" altLang="en-US" sz="2000" dirty="0">
                <a:latin typeface="Optima" panose="02000503060000020004" pitchFamily="2" charset="0"/>
              </a:rPr>
              <a:t> ed.</a:t>
            </a:r>
            <a:br>
              <a:rPr lang="en-US" altLang="en-US" sz="2000" dirty="0">
                <a:latin typeface="Optima" panose="02000503060000020004" pitchFamily="2" charset="0"/>
              </a:rPr>
            </a:br>
            <a:endParaRPr lang="en-US" altLang="en-US" sz="2000" dirty="0">
              <a:latin typeface="Optima" panose="02000503060000020004" pitchFamily="2" charset="0"/>
            </a:endParaRPr>
          </a:p>
          <a:p>
            <a:pPr eaLnBrk="1" hangingPunct="1"/>
            <a:r>
              <a:rPr lang="en-US" altLang="en-US" sz="2000" dirty="0">
                <a:latin typeface="Optima" panose="02000503060000020004" pitchFamily="2" charset="0"/>
              </a:rPr>
              <a:t>APA’</a:t>
            </a:r>
            <a:r>
              <a:rPr lang="en-US" altLang="ja-JP" sz="2000" dirty="0">
                <a:latin typeface="Optima" panose="02000503060000020004" pitchFamily="2" charset="0"/>
                <a:ea typeface="MS Mincho" panose="02020609040205080304" pitchFamily="49" charset="-128"/>
              </a:rPr>
              <a:t>s website: </a:t>
            </a:r>
            <a:r>
              <a:rPr lang="en-US" altLang="ja-JP" sz="2000" dirty="0">
                <a:latin typeface="Optima" panose="02000503060000020004" pitchFamily="2" charset="0"/>
                <a:ea typeface="MS Mincho" panose="02020609040205080304" pitchFamily="49" charset="-128"/>
                <a:hlinkClick r:id="rId4"/>
              </a:rPr>
              <a:t>http://www.apastyle.org</a:t>
            </a:r>
            <a:r>
              <a:rPr lang="en-US" altLang="ja-JP" sz="2000" dirty="0">
                <a:latin typeface="Optima" panose="02000503060000020004" pitchFamily="2" charset="0"/>
                <a:ea typeface="MS Mincho" panose="02020609040205080304" pitchFamily="49" charset="-128"/>
              </a:rPr>
              <a:t> </a:t>
            </a:r>
            <a:endParaRPr lang="en-US" altLang="en-US" sz="2000" dirty="0">
              <a:latin typeface="Optima" panose="02000503060000020004" pitchFamily="2" charset="0"/>
            </a:endParaRPr>
          </a:p>
          <a:p>
            <a:pPr eaLnBrk="1" hangingPunct="1"/>
            <a:endParaRPr lang="en-US" altLang="en-US" sz="2000" dirty="0">
              <a:latin typeface="Optima" panose="02000503060000020004" pitchFamily="2" charset="0"/>
            </a:endParaRPr>
          </a:p>
        </p:txBody>
      </p:sp>
      <p:grpSp>
        <p:nvGrpSpPr>
          <p:cNvPr id="38915" name="Group 7">
            <a:extLst>
              <a:ext uri="{FF2B5EF4-FFF2-40B4-BE49-F238E27FC236}">
                <a16:creationId xmlns:a16="http://schemas.microsoft.com/office/drawing/2014/main" id="{6F323584-E562-C942-A9FF-5FE40A8E39D7}"/>
              </a:ext>
            </a:extLst>
          </p:cNvPr>
          <p:cNvGrpSpPr>
            <a:grpSpLocks/>
          </p:cNvGrpSpPr>
          <p:nvPr/>
        </p:nvGrpSpPr>
        <p:grpSpPr bwMode="auto">
          <a:xfrm>
            <a:off x="4235450" y="215900"/>
            <a:ext cx="4941888" cy="1276350"/>
            <a:chOff x="4235019" y="215386"/>
            <a:chExt cx="4942906" cy="1277461"/>
          </a:xfrm>
        </p:grpSpPr>
        <p:grpSp>
          <p:nvGrpSpPr>
            <p:cNvPr id="38916" name="Group 5">
              <a:extLst>
                <a:ext uri="{FF2B5EF4-FFF2-40B4-BE49-F238E27FC236}">
                  <a16:creationId xmlns:a16="http://schemas.microsoft.com/office/drawing/2014/main" id="{7F7B3B25-7BEC-7E4F-902E-8194758A4C97}"/>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21C9ED54-9B97-2F4B-9F7C-3661BA21AE64}"/>
                  </a:ext>
                </a:extLst>
              </p:cNvPr>
              <p:cNvSpPr/>
              <p:nvPr/>
            </p:nvSpPr>
            <p:spPr>
              <a:xfrm>
                <a:off x="0" y="3193255"/>
                <a:ext cx="9145081"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8919" name="Picture 11" descr="High-Rez-OWL-Logo.png">
                <a:extLst>
                  <a:ext uri="{FF2B5EF4-FFF2-40B4-BE49-F238E27FC236}">
                    <a16:creationId xmlns:a16="http://schemas.microsoft.com/office/drawing/2014/main" id="{45AC5090-31BB-A643-9FEB-0AE74A44158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917" name="TextBox 2">
              <a:extLst>
                <a:ext uri="{FF2B5EF4-FFF2-40B4-BE49-F238E27FC236}">
                  <a16:creationId xmlns:a16="http://schemas.microsoft.com/office/drawing/2014/main" id="{32FE0C4E-7219-E640-BB85-41048DF50CD2}"/>
                </a:ext>
              </a:extLst>
            </p:cNvPr>
            <p:cNvSpPr txBox="1">
              <a:spLocks noChangeArrowheads="1"/>
            </p:cNvSpPr>
            <p:nvPr/>
          </p:nvSpPr>
          <p:spPr bwMode="auto">
            <a:xfrm>
              <a:off x="6545473" y="746373"/>
              <a:ext cx="26324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dirty="0"/>
                <a:t>Additional Resources</a:t>
              </a:r>
              <a:endParaRPr lang="en-US" altLang="en-US" dirty="0"/>
            </a:p>
          </p:txBody>
        </p:sp>
      </p:gr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Group 5">
            <a:extLst>
              <a:ext uri="{FF2B5EF4-FFF2-40B4-BE49-F238E27FC236}">
                <a16:creationId xmlns:a16="http://schemas.microsoft.com/office/drawing/2014/main" id="{86984524-1E0F-654D-A9E7-19231E93A9E7}"/>
              </a:ext>
            </a:extLst>
          </p:cNvPr>
          <p:cNvGrpSpPr>
            <a:grpSpLocks/>
          </p:cNvGrpSpPr>
          <p:nvPr/>
        </p:nvGrpSpPr>
        <p:grpSpPr bwMode="auto">
          <a:xfrm>
            <a:off x="0" y="0"/>
            <a:ext cx="9144000" cy="2762250"/>
            <a:chOff x="0" y="2220850"/>
            <a:chExt cx="9144000" cy="2762588"/>
          </a:xfrm>
        </p:grpSpPr>
        <p:sp>
          <p:nvSpPr>
            <p:cNvPr id="5" name="Rectangle 4">
              <a:extLst>
                <a:ext uri="{FF2B5EF4-FFF2-40B4-BE49-F238E27FC236}">
                  <a16:creationId xmlns:a16="http://schemas.microsoft.com/office/drawing/2014/main" id="{1E20E537-4586-DE44-BE87-AE8C6C154F81}"/>
                </a:ext>
              </a:extLst>
            </p:cNvPr>
            <p:cNvSpPr>
              <a:spLocks noChangeArrowheads="1"/>
            </p:cNvSpPr>
            <p:nvPr/>
          </p:nvSpPr>
          <p:spPr bwMode="auto">
            <a:xfrm>
              <a:off x="0" y="3194107"/>
              <a:ext cx="9144000" cy="1187595"/>
            </a:xfrm>
            <a:prstGeom prst="rect">
              <a:avLst/>
            </a:prstGeom>
            <a:solidFill>
              <a:srgbClr val="F28B16"/>
            </a:solidFill>
            <a:ln w="9525">
              <a:solidFill>
                <a:srgbClr val="9FD62E"/>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pic>
          <p:nvPicPr>
            <p:cNvPr id="39942" name="Picture 3" descr="High-Rez-OWL-Logo.png">
              <a:extLst>
                <a:ext uri="{FF2B5EF4-FFF2-40B4-BE49-F238E27FC236}">
                  <a16:creationId xmlns:a16="http://schemas.microsoft.com/office/drawing/2014/main" id="{B38D881D-B224-5148-9BAD-201C283D05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a:extLst>
              <a:ext uri="{FF2B5EF4-FFF2-40B4-BE49-F238E27FC236}">
                <a16:creationId xmlns:a16="http://schemas.microsoft.com/office/drawing/2014/main" id="{73D66903-C0A8-CA4B-AC82-50D8A7AAF1B6}"/>
              </a:ext>
            </a:extLst>
          </p:cNvPr>
          <p:cNvSpPr txBox="1"/>
          <p:nvPr/>
        </p:nvSpPr>
        <p:spPr>
          <a:xfrm>
            <a:off x="4284663" y="1236663"/>
            <a:ext cx="4859337" cy="646112"/>
          </a:xfrm>
          <a:prstGeom prst="rect">
            <a:avLst/>
          </a:prstGeom>
          <a:noFill/>
        </p:spPr>
        <p:txBody>
          <a:bodyPr>
            <a:spAutoFit/>
          </a:bodyPr>
          <a:lstStyle/>
          <a:p>
            <a:pPr algn="ctr" fontAlgn="auto">
              <a:spcBef>
                <a:spcPts val="0"/>
              </a:spcBef>
              <a:spcAft>
                <a:spcPts val="0"/>
              </a:spcAft>
              <a:defRPr/>
            </a:pPr>
            <a:r>
              <a:rPr lang="en-US" sz="3600" spc="-100" dirty="0">
                <a:latin typeface="Book Antiqua"/>
                <a:ea typeface="+mn-ea"/>
                <a:cs typeface="Book Antiqua"/>
              </a:rPr>
              <a:t>The End</a:t>
            </a:r>
          </a:p>
        </p:txBody>
      </p:sp>
      <p:sp>
        <p:nvSpPr>
          <p:cNvPr id="39940" name="TextBox 1">
            <a:extLst>
              <a:ext uri="{FF2B5EF4-FFF2-40B4-BE49-F238E27FC236}">
                <a16:creationId xmlns:a16="http://schemas.microsoft.com/office/drawing/2014/main" id="{62947607-F133-844E-8CE4-586A2A8DC672}"/>
              </a:ext>
            </a:extLst>
          </p:cNvPr>
          <p:cNvSpPr txBox="1">
            <a:spLocks noChangeArrowheads="1"/>
          </p:cNvSpPr>
          <p:nvPr/>
        </p:nvSpPr>
        <p:spPr bwMode="auto">
          <a:xfrm>
            <a:off x="2038350" y="2762250"/>
            <a:ext cx="58848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dirty="0"/>
              <a:t>APA Formatting and Style Guide</a:t>
            </a:r>
            <a:endParaRPr lang="en-US" altLang="en-US" sz="1900" dirty="0"/>
          </a:p>
          <a:p>
            <a:pPr eaLnBrk="1" hangingPunct="1"/>
            <a:endParaRPr lang="en-US" altLang="en-US" sz="1900" dirty="0"/>
          </a:p>
          <a:p>
            <a:pPr eaLnBrk="1" hangingPunct="1"/>
            <a:r>
              <a:rPr lang="en-US" altLang="en-US" sz="1500" dirty="0"/>
              <a:t>Brought to you in cooperation with the Purdue Online Writing Lab</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a:extLst>
              <a:ext uri="{FF2B5EF4-FFF2-40B4-BE49-F238E27FC236}">
                <a16:creationId xmlns:a16="http://schemas.microsoft.com/office/drawing/2014/main" id="{C765910A-8DA5-5644-84AF-9BDA6C0B3005}"/>
              </a:ext>
            </a:extLst>
          </p:cNvPr>
          <p:cNvSpPr txBox="1">
            <a:spLocks noChangeArrowheads="1"/>
          </p:cNvSpPr>
          <p:nvPr/>
        </p:nvSpPr>
        <p:spPr bwMode="auto">
          <a:xfrm>
            <a:off x="419100" y="2098675"/>
            <a:ext cx="8320088"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400" dirty="0">
                <a:latin typeface="Optima" panose="02000503060000020004" pitchFamily="2" charset="0"/>
              </a:rPr>
              <a:t>Language in an APA paper should be:</a:t>
            </a:r>
          </a:p>
          <a:p>
            <a:pPr eaLnBrk="1" hangingPunct="1"/>
            <a:endParaRPr lang="en-US" altLang="en-US" dirty="0">
              <a:latin typeface="Optima" panose="02000503060000020004" pitchFamily="2" charset="0"/>
            </a:endParaRPr>
          </a:p>
          <a:p>
            <a:pPr eaLnBrk="1" hangingPunct="1">
              <a:buFont typeface="Arial" panose="020B0604020202020204" pitchFamily="34" charset="0"/>
              <a:buChar char="•"/>
            </a:pPr>
            <a:r>
              <a:rPr lang="en-US" altLang="en-US" sz="2400" b="1" dirty="0">
                <a:latin typeface="Optima" panose="02000503060000020004" pitchFamily="2" charset="0"/>
              </a:rPr>
              <a:t> Clear</a:t>
            </a:r>
            <a:r>
              <a:rPr lang="en-US" altLang="en-US" sz="2400" dirty="0">
                <a:latin typeface="Optima" panose="02000503060000020004" pitchFamily="2" charset="0"/>
              </a:rPr>
              <a:t>: be specific in descriptions and explanations</a:t>
            </a:r>
          </a:p>
          <a:p>
            <a:pPr lvl="1" eaLnBrk="1" hangingPunct="1"/>
            <a:endParaRPr lang="en-US" altLang="en-US" sz="2400" dirty="0">
              <a:latin typeface="Optima" panose="02000503060000020004" pitchFamily="2" charset="0"/>
            </a:endParaRPr>
          </a:p>
          <a:p>
            <a:pPr eaLnBrk="1" hangingPunct="1">
              <a:buFont typeface="Arial" panose="020B0604020202020204" pitchFamily="34" charset="0"/>
              <a:buChar char="•"/>
            </a:pPr>
            <a:r>
              <a:rPr lang="en-US" altLang="en-US" sz="2400" b="1" dirty="0">
                <a:latin typeface="Optima" panose="02000503060000020004" pitchFamily="2" charset="0"/>
              </a:rPr>
              <a:t> Concise</a:t>
            </a:r>
            <a:r>
              <a:rPr lang="en-US" altLang="en-US" sz="2400" dirty="0">
                <a:latin typeface="Optima" panose="02000503060000020004" pitchFamily="2" charset="0"/>
              </a:rPr>
              <a:t>: condense information when you can</a:t>
            </a:r>
          </a:p>
          <a:p>
            <a:pPr lvl="1" eaLnBrk="1" hangingPunct="1">
              <a:buFont typeface="Arial" panose="020B0604020202020204" pitchFamily="34" charset="0"/>
              <a:buChar char="•"/>
            </a:pPr>
            <a:endParaRPr lang="en-US" altLang="en-US" sz="2400" dirty="0">
              <a:latin typeface="Optima" panose="02000503060000020004" pitchFamily="2" charset="0"/>
            </a:endParaRPr>
          </a:p>
          <a:p>
            <a:pPr eaLnBrk="1" hangingPunct="1">
              <a:buFont typeface="Arial" panose="020B0604020202020204" pitchFamily="34" charset="0"/>
              <a:buChar char="•"/>
            </a:pPr>
            <a:r>
              <a:rPr lang="en-US" altLang="en-US" sz="2400" b="1" dirty="0">
                <a:latin typeface="Optima" panose="02000503060000020004" pitchFamily="2" charset="0"/>
              </a:rPr>
              <a:t> Plain</a:t>
            </a:r>
            <a:r>
              <a:rPr lang="en-US" altLang="en-US" sz="2400" dirty="0">
                <a:latin typeface="Optima" panose="02000503060000020004" pitchFamily="2" charset="0"/>
              </a:rPr>
              <a:t>: use simple, descriptive adjectives and minimize figurative language</a:t>
            </a:r>
          </a:p>
          <a:p>
            <a:pPr eaLnBrk="1" hangingPunct="1"/>
            <a:endParaRPr lang="en-US" altLang="en-US" sz="2400" dirty="0">
              <a:latin typeface="Optima" panose="02000503060000020004" pitchFamily="2" charset="0"/>
            </a:endParaRPr>
          </a:p>
          <a:p>
            <a:pPr eaLnBrk="1" hangingPunct="1"/>
            <a:endParaRPr lang="en-US" altLang="en-US" dirty="0">
              <a:latin typeface="Optima" panose="02000503060000020004" pitchFamily="2" charset="0"/>
            </a:endParaRPr>
          </a:p>
        </p:txBody>
      </p:sp>
      <p:grpSp>
        <p:nvGrpSpPr>
          <p:cNvPr id="5123" name="Group 22">
            <a:extLst>
              <a:ext uri="{FF2B5EF4-FFF2-40B4-BE49-F238E27FC236}">
                <a16:creationId xmlns:a16="http://schemas.microsoft.com/office/drawing/2014/main" id="{49582DFA-5963-6242-86DB-045150C6CD42}"/>
              </a:ext>
            </a:extLst>
          </p:cNvPr>
          <p:cNvGrpSpPr>
            <a:grpSpLocks/>
          </p:cNvGrpSpPr>
          <p:nvPr/>
        </p:nvGrpSpPr>
        <p:grpSpPr bwMode="auto">
          <a:xfrm>
            <a:off x="4235450" y="215900"/>
            <a:ext cx="4908550" cy="1276350"/>
            <a:chOff x="4235019" y="215386"/>
            <a:chExt cx="4908981" cy="1277461"/>
          </a:xfrm>
        </p:grpSpPr>
        <p:grpSp>
          <p:nvGrpSpPr>
            <p:cNvPr id="5124" name="Group 5">
              <a:extLst>
                <a:ext uri="{FF2B5EF4-FFF2-40B4-BE49-F238E27FC236}">
                  <a16:creationId xmlns:a16="http://schemas.microsoft.com/office/drawing/2014/main" id="{BEA46ED7-6969-984E-B37E-68CDAA91C191}"/>
                </a:ext>
              </a:extLst>
            </p:cNvPr>
            <p:cNvGrpSpPr>
              <a:grpSpLocks/>
            </p:cNvGrpSpPr>
            <p:nvPr/>
          </p:nvGrpSpPr>
          <p:grpSpPr bwMode="auto">
            <a:xfrm>
              <a:off x="4235019" y="215386"/>
              <a:ext cx="4908981" cy="1277461"/>
              <a:chOff x="0" y="2220850"/>
              <a:chExt cx="9144000" cy="2762588"/>
            </a:xfrm>
          </p:grpSpPr>
          <p:sp>
            <p:nvSpPr>
              <p:cNvPr id="26" name="Rectangle 25">
                <a:extLst>
                  <a:ext uri="{FF2B5EF4-FFF2-40B4-BE49-F238E27FC236}">
                    <a16:creationId xmlns:a16="http://schemas.microsoft.com/office/drawing/2014/main" id="{F5746603-8130-C04A-A0EC-019B65D28215}"/>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5127" name="Picture 26" descr="High-Rez-OWL-Logo.png">
                <a:extLst>
                  <a:ext uri="{FF2B5EF4-FFF2-40B4-BE49-F238E27FC236}">
                    <a16:creationId xmlns:a16="http://schemas.microsoft.com/office/drawing/2014/main" id="{4C4A3605-9E07-984C-9616-F8D1983075D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25" name="TextBox 2">
              <a:extLst>
                <a:ext uri="{FF2B5EF4-FFF2-40B4-BE49-F238E27FC236}">
                  <a16:creationId xmlns:a16="http://schemas.microsoft.com/office/drawing/2014/main" id="{48D84CF6-A348-254A-BC57-F599CC6C19FB}"/>
                </a:ext>
              </a:extLst>
            </p:cNvPr>
            <p:cNvSpPr txBox="1">
              <a:spLocks noChangeArrowheads="1"/>
            </p:cNvSpPr>
            <p:nvPr/>
          </p:nvSpPr>
          <p:spPr bwMode="auto">
            <a:xfrm>
              <a:off x="7063413" y="746373"/>
              <a:ext cx="130997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dirty="0"/>
                <a:t>Language</a:t>
              </a:r>
              <a:endParaRPr lang="en-US" altLang="en-US" dirty="0"/>
            </a:p>
          </p:txBody>
        </p:sp>
      </p:gr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a:extLst>
              <a:ext uri="{FF2B5EF4-FFF2-40B4-BE49-F238E27FC236}">
                <a16:creationId xmlns:a16="http://schemas.microsoft.com/office/drawing/2014/main" id="{490A3930-EC16-7943-844B-5F4DEBD5C3AC}"/>
              </a:ext>
            </a:extLst>
          </p:cNvPr>
          <p:cNvSpPr txBox="1">
            <a:spLocks noChangeArrowheads="1"/>
          </p:cNvSpPr>
          <p:nvPr/>
        </p:nvSpPr>
        <p:spPr bwMode="auto">
          <a:xfrm>
            <a:off x="419100" y="1843088"/>
            <a:ext cx="8355013"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lnSpc>
                <a:spcPct val="150000"/>
              </a:lnSpc>
            </a:pPr>
            <a:r>
              <a:rPr lang="en-US" altLang="en-US" sz="2400" b="1" dirty="0">
                <a:latin typeface="Optima" panose="02000503060000020004" pitchFamily="2" charset="0"/>
              </a:rPr>
              <a:t>Quantitative Articles: </a:t>
            </a:r>
          </a:p>
          <a:p>
            <a:pPr lvl="1" eaLnBrk="1" hangingPunct="1">
              <a:buFont typeface="Arial" panose="020B0604020202020204" pitchFamily="34" charset="0"/>
              <a:buChar char="•"/>
            </a:pPr>
            <a:r>
              <a:rPr lang="en-US" altLang="en-US" sz="2400" dirty="0">
                <a:latin typeface="Optima" panose="02000503060000020004" pitchFamily="2" charset="0"/>
              </a:rPr>
              <a:t> Report quantitative research, which uses empirical and numerical information often analyzed through statistical means.</a:t>
            </a:r>
            <a:br>
              <a:rPr lang="en-US" altLang="en-US" sz="2400" dirty="0">
                <a:latin typeface="Optima" panose="02000503060000020004" pitchFamily="2" charset="0"/>
              </a:rPr>
            </a:br>
            <a:endParaRPr lang="en-US" altLang="en-US" sz="2400" dirty="0">
              <a:latin typeface="Optima" panose="02000503060000020004" pitchFamily="2" charset="0"/>
            </a:endParaRPr>
          </a:p>
          <a:p>
            <a:pPr lvl="1" eaLnBrk="1" hangingPunct="1">
              <a:buFont typeface="Arial" panose="020B0604020202020204" pitchFamily="34" charset="0"/>
              <a:buChar char="•"/>
            </a:pPr>
            <a:r>
              <a:rPr lang="en-US" altLang="en-US" sz="2400" dirty="0">
                <a:latin typeface="Optima" panose="02000503060000020004" pitchFamily="2" charset="0"/>
              </a:rPr>
              <a:t> Includes:</a:t>
            </a:r>
          </a:p>
          <a:p>
            <a:pPr lvl="2" eaLnBrk="1" hangingPunct="1">
              <a:buFont typeface="Arial" panose="020B0604020202020204" pitchFamily="34" charset="0"/>
              <a:buChar char="•"/>
            </a:pPr>
            <a:r>
              <a:rPr lang="en-US" altLang="en-US" sz="2400" dirty="0">
                <a:latin typeface="Optima" panose="02000503060000020004" pitchFamily="2" charset="0"/>
              </a:rPr>
              <a:t> Title Page</a:t>
            </a:r>
          </a:p>
          <a:p>
            <a:pPr lvl="2" eaLnBrk="1" hangingPunct="1">
              <a:buFont typeface="Arial" panose="020B0604020202020204" pitchFamily="34" charset="0"/>
              <a:buChar char="•"/>
            </a:pPr>
            <a:r>
              <a:rPr lang="en-US" altLang="en-US" sz="2400" dirty="0">
                <a:latin typeface="Optima" panose="02000503060000020004" pitchFamily="2" charset="0"/>
              </a:rPr>
              <a:t> Abstract </a:t>
            </a:r>
          </a:p>
          <a:p>
            <a:pPr lvl="2" eaLnBrk="1" hangingPunct="1">
              <a:buFont typeface="Arial" panose="020B0604020202020204" pitchFamily="34" charset="0"/>
              <a:buChar char="•"/>
            </a:pPr>
            <a:r>
              <a:rPr lang="en-US" altLang="en-US" sz="2400" dirty="0">
                <a:latin typeface="Optima" panose="02000503060000020004" pitchFamily="2" charset="0"/>
              </a:rPr>
              <a:t> Introduction </a:t>
            </a:r>
          </a:p>
          <a:p>
            <a:pPr lvl="2" eaLnBrk="1" hangingPunct="1">
              <a:buFont typeface="Arial" panose="020B0604020202020204" pitchFamily="34" charset="0"/>
              <a:buChar char="•"/>
            </a:pPr>
            <a:r>
              <a:rPr lang="en-US" altLang="en-US" sz="2400" dirty="0">
                <a:latin typeface="Optima" panose="02000503060000020004" pitchFamily="2" charset="0"/>
              </a:rPr>
              <a:t> Method</a:t>
            </a:r>
          </a:p>
          <a:p>
            <a:pPr lvl="2" eaLnBrk="1" hangingPunct="1">
              <a:buFont typeface="Arial" panose="020B0604020202020204" pitchFamily="34" charset="0"/>
              <a:buChar char="•"/>
            </a:pPr>
            <a:r>
              <a:rPr lang="en-US" altLang="en-US" sz="2400" dirty="0">
                <a:latin typeface="Optima" panose="02000503060000020004" pitchFamily="2" charset="0"/>
              </a:rPr>
              <a:t> Results </a:t>
            </a:r>
          </a:p>
          <a:p>
            <a:pPr lvl="2" eaLnBrk="1" hangingPunct="1">
              <a:buFont typeface="Arial" panose="020B0604020202020204" pitchFamily="34" charset="0"/>
              <a:buChar char="•"/>
            </a:pPr>
            <a:r>
              <a:rPr lang="en-US" altLang="en-US" sz="2400" dirty="0">
                <a:latin typeface="Optima" panose="02000503060000020004" pitchFamily="2" charset="0"/>
              </a:rPr>
              <a:t> Discussion</a:t>
            </a:r>
          </a:p>
          <a:p>
            <a:pPr lvl="1" eaLnBrk="1" hangingPunct="1"/>
            <a:endParaRPr lang="en-US" altLang="en-US" sz="2400" dirty="0">
              <a:latin typeface="Optima" panose="02000503060000020004" pitchFamily="2" charset="0"/>
            </a:endParaRPr>
          </a:p>
        </p:txBody>
      </p:sp>
      <p:grpSp>
        <p:nvGrpSpPr>
          <p:cNvPr id="6147" name="Group 17">
            <a:extLst>
              <a:ext uri="{FF2B5EF4-FFF2-40B4-BE49-F238E27FC236}">
                <a16:creationId xmlns:a16="http://schemas.microsoft.com/office/drawing/2014/main" id="{C0D47035-2F35-6441-B2D6-C5D633B1A155}"/>
              </a:ext>
            </a:extLst>
          </p:cNvPr>
          <p:cNvGrpSpPr>
            <a:grpSpLocks/>
          </p:cNvGrpSpPr>
          <p:nvPr/>
        </p:nvGrpSpPr>
        <p:grpSpPr bwMode="auto">
          <a:xfrm>
            <a:off x="4235450" y="215900"/>
            <a:ext cx="4911725" cy="1276350"/>
            <a:chOff x="4235019" y="215386"/>
            <a:chExt cx="4912185" cy="1277461"/>
          </a:xfrm>
        </p:grpSpPr>
        <p:grpSp>
          <p:nvGrpSpPr>
            <p:cNvPr id="6148" name="Group 5">
              <a:extLst>
                <a:ext uri="{FF2B5EF4-FFF2-40B4-BE49-F238E27FC236}">
                  <a16:creationId xmlns:a16="http://schemas.microsoft.com/office/drawing/2014/main" id="{9E8EC39B-9294-B04B-9C74-10890CC10C81}"/>
                </a:ext>
              </a:extLst>
            </p:cNvPr>
            <p:cNvGrpSpPr>
              <a:grpSpLocks/>
            </p:cNvGrpSpPr>
            <p:nvPr/>
          </p:nvGrpSpPr>
          <p:grpSpPr bwMode="auto">
            <a:xfrm>
              <a:off x="4235019" y="215386"/>
              <a:ext cx="4908981" cy="1277461"/>
              <a:chOff x="0" y="2220850"/>
              <a:chExt cx="9144000" cy="2762588"/>
            </a:xfrm>
          </p:grpSpPr>
          <p:sp>
            <p:nvSpPr>
              <p:cNvPr id="21" name="Rectangle 20">
                <a:extLst>
                  <a:ext uri="{FF2B5EF4-FFF2-40B4-BE49-F238E27FC236}">
                    <a16:creationId xmlns:a16="http://schemas.microsoft.com/office/drawing/2014/main" id="{963945F7-57D5-B24C-A139-BB493641A22F}"/>
                  </a:ext>
                </a:extLst>
              </p:cNvPr>
              <p:cNvSpPr/>
              <p:nvPr/>
            </p:nvSpPr>
            <p:spPr>
              <a:xfrm>
                <a:off x="0" y="3193255"/>
                <a:ext cx="9144054"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6151" name="Picture 21" descr="High-Rez-OWL-Logo.png">
                <a:extLst>
                  <a:ext uri="{FF2B5EF4-FFF2-40B4-BE49-F238E27FC236}">
                    <a16:creationId xmlns:a16="http://schemas.microsoft.com/office/drawing/2014/main" id="{75F91595-D2AE-2645-8631-2DAF0BC944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49" name="TextBox 2">
              <a:extLst>
                <a:ext uri="{FF2B5EF4-FFF2-40B4-BE49-F238E27FC236}">
                  <a16:creationId xmlns:a16="http://schemas.microsoft.com/office/drawing/2014/main" id="{7B75E664-5674-9648-9727-46E4CDBB5567}"/>
                </a:ext>
              </a:extLst>
            </p:cNvPr>
            <p:cNvSpPr txBox="1">
              <a:spLocks noChangeArrowheads="1"/>
            </p:cNvSpPr>
            <p:nvPr/>
          </p:nvSpPr>
          <p:spPr bwMode="auto">
            <a:xfrm>
              <a:off x="6535592" y="746373"/>
              <a:ext cx="26116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r" eaLnBrk="1" hangingPunct="1"/>
              <a:r>
                <a:rPr lang="en-US" altLang="en-US" sz="2000" dirty="0"/>
                <a:t>Types of APA Papers</a:t>
              </a:r>
              <a:endParaRPr lang="en-US" altLang="en-US" dirty="0"/>
            </a:p>
          </p:txBody>
        </p:sp>
      </p:grpSp>
    </p:spTree>
    <p:extLst>
      <p:ext uri="{BB962C8B-B14F-4D97-AF65-F5344CB8AC3E}">
        <p14:creationId xmlns:p14="http://schemas.microsoft.com/office/powerpoint/2010/main" val="320876985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a:extLst>
              <a:ext uri="{FF2B5EF4-FFF2-40B4-BE49-F238E27FC236}">
                <a16:creationId xmlns:a16="http://schemas.microsoft.com/office/drawing/2014/main" id="{490A3930-EC16-7943-844B-5F4DEBD5C3AC}"/>
              </a:ext>
            </a:extLst>
          </p:cNvPr>
          <p:cNvSpPr txBox="1">
            <a:spLocks noChangeArrowheads="1"/>
          </p:cNvSpPr>
          <p:nvPr/>
        </p:nvSpPr>
        <p:spPr bwMode="auto">
          <a:xfrm>
            <a:off x="419100" y="1843088"/>
            <a:ext cx="8355013" cy="581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lnSpc>
                <a:spcPct val="150000"/>
              </a:lnSpc>
            </a:pPr>
            <a:r>
              <a:rPr lang="en-US" altLang="en-US" sz="2400" b="1" dirty="0">
                <a:latin typeface="Optima" panose="02000503060000020004" pitchFamily="2" charset="0"/>
              </a:rPr>
              <a:t>Qualitative Articles: </a:t>
            </a:r>
          </a:p>
          <a:p>
            <a:pPr lvl="1" eaLnBrk="1" hangingPunct="1">
              <a:buFont typeface="Arial" panose="020B0604020202020204" pitchFamily="34" charset="0"/>
              <a:buChar char="•"/>
            </a:pPr>
            <a:r>
              <a:rPr lang="en-US" altLang="en-US" sz="2400" dirty="0">
                <a:latin typeface="Optima" panose="02000503060000020004" pitchFamily="2" charset="0"/>
              </a:rPr>
              <a:t> Report qualitative research, which uses scientific practices to learn more about human experiences that cannot be numerically quantified.</a:t>
            </a:r>
            <a:br>
              <a:rPr lang="en-US" altLang="en-US" sz="2400" dirty="0">
                <a:latin typeface="Optima" panose="02000503060000020004" pitchFamily="2" charset="0"/>
              </a:rPr>
            </a:br>
            <a:endParaRPr lang="en-US" altLang="en-US" sz="2400" dirty="0">
              <a:latin typeface="Optima" panose="02000503060000020004" pitchFamily="2" charset="0"/>
            </a:endParaRPr>
          </a:p>
          <a:p>
            <a:pPr lvl="1" eaLnBrk="1" hangingPunct="1">
              <a:buFont typeface="Arial" panose="020B0604020202020204" pitchFamily="34" charset="0"/>
              <a:buChar char="•"/>
            </a:pPr>
            <a:r>
              <a:rPr lang="en-US" altLang="en-US" sz="2400" dirty="0">
                <a:latin typeface="Optima" panose="02000503060000020004" pitchFamily="2" charset="0"/>
              </a:rPr>
              <a:t> Includes:</a:t>
            </a:r>
          </a:p>
          <a:p>
            <a:pPr lvl="2" eaLnBrk="1" hangingPunct="1">
              <a:buFont typeface="Arial" panose="020B0604020202020204" pitchFamily="34" charset="0"/>
              <a:buChar char="•"/>
            </a:pPr>
            <a:r>
              <a:rPr lang="en-US" altLang="en-US" sz="2400" dirty="0">
                <a:latin typeface="Optima" panose="02000503060000020004" pitchFamily="2" charset="0"/>
              </a:rPr>
              <a:t> Title Page</a:t>
            </a:r>
          </a:p>
          <a:p>
            <a:pPr lvl="2" eaLnBrk="1" hangingPunct="1">
              <a:buFont typeface="Arial" panose="020B0604020202020204" pitchFamily="34" charset="0"/>
              <a:buChar char="•"/>
            </a:pPr>
            <a:r>
              <a:rPr lang="en-US" altLang="en-US" sz="2400" dirty="0">
                <a:latin typeface="Optima" panose="02000503060000020004" pitchFamily="2" charset="0"/>
              </a:rPr>
              <a:t> Abstract </a:t>
            </a:r>
          </a:p>
          <a:p>
            <a:pPr lvl="2" eaLnBrk="1" hangingPunct="1">
              <a:buFont typeface="Arial" panose="020B0604020202020204" pitchFamily="34" charset="0"/>
              <a:buChar char="•"/>
            </a:pPr>
            <a:r>
              <a:rPr lang="en-US" altLang="en-US" sz="2400" dirty="0">
                <a:latin typeface="Optima" panose="02000503060000020004" pitchFamily="2" charset="0"/>
              </a:rPr>
              <a:t> Introduction </a:t>
            </a:r>
          </a:p>
          <a:p>
            <a:pPr lvl="2" eaLnBrk="1" hangingPunct="1">
              <a:buFont typeface="Arial" panose="020B0604020202020204" pitchFamily="34" charset="0"/>
              <a:buChar char="•"/>
            </a:pPr>
            <a:r>
              <a:rPr lang="en-US" altLang="en-US" sz="2400" dirty="0">
                <a:latin typeface="Optima" panose="02000503060000020004" pitchFamily="2" charset="0"/>
              </a:rPr>
              <a:t> Method</a:t>
            </a:r>
          </a:p>
          <a:p>
            <a:pPr lvl="2" eaLnBrk="1" hangingPunct="1">
              <a:buFont typeface="Arial" panose="020B0604020202020204" pitchFamily="34" charset="0"/>
              <a:buChar char="•"/>
            </a:pPr>
            <a:r>
              <a:rPr lang="en-US" altLang="en-US" sz="2400" dirty="0">
                <a:latin typeface="Optima" panose="02000503060000020004" pitchFamily="2" charset="0"/>
              </a:rPr>
              <a:t> Findings/Results </a:t>
            </a:r>
          </a:p>
          <a:p>
            <a:pPr lvl="2" eaLnBrk="1" hangingPunct="1">
              <a:buFont typeface="Arial" panose="020B0604020202020204" pitchFamily="34" charset="0"/>
              <a:buChar char="•"/>
            </a:pPr>
            <a:r>
              <a:rPr lang="en-US" altLang="en-US" sz="2400" dirty="0">
                <a:latin typeface="Optima" panose="02000503060000020004" pitchFamily="2" charset="0"/>
              </a:rPr>
              <a:t> Discussion</a:t>
            </a:r>
          </a:p>
          <a:p>
            <a:pPr lvl="1" eaLnBrk="1" hangingPunct="1"/>
            <a:br>
              <a:rPr lang="en-US" altLang="en-US" sz="2400" dirty="0">
                <a:latin typeface="Optima" panose="02000503060000020004" pitchFamily="2" charset="0"/>
              </a:rPr>
            </a:br>
            <a:endParaRPr lang="en-US" altLang="en-US" sz="2400" dirty="0">
              <a:latin typeface="Optima" panose="02000503060000020004" pitchFamily="2" charset="0"/>
            </a:endParaRPr>
          </a:p>
          <a:p>
            <a:pPr lvl="1" eaLnBrk="1" hangingPunct="1"/>
            <a:endParaRPr lang="en-US" altLang="en-US" sz="2400" dirty="0">
              <a:latin typeface="Optima" panose="02000503060000020004" pitchFamily="2" charset="0"/>
            </a:endParaRPr>
          </a:p>
        </p:txBody>
      </p:sp>
      <p:grpSp>
        <p:nvGrpSpPr>
          <p:cNvPr id="6147" name="Group 17">
            <a:extLst>
              <a:ext uri="{FF2B5EF4-FFF2-40B4-BE49-F238E27FC236}">
                <a16:creationId xmlns:a16="http://schemas.microsoft.com/office/drawing/2014/main" id="{C0D47035-2F35-6441-B2D6-C5D633B1A155}"/>
              </a:ext>
            </a:extLst>
          </p:cNvPr>
          <p:cNvGrpSpPr>
            <a:grpSpLocks/>
          </p:cNvGrpSpPr>
          <p:nvPr/>
        </p:nvGrpSpPr>
        <p:grpSpPr bwMode="auto">
          <a:xfrm>
            <a:off x="4235450" y="215900"/>
            <a:ext cx="4911725" cy="1276350"/>
            <a:chOff x="4235019" y="215386"/>
            <a:chExt cx="4912185" cy="1277461"/>
          </a:xfrm>
        </p:grpSpPr>
        <p:grpSp>
          <p:nvGrpSpPr>
            <p:cNvPr id="6148" name="Group 5">
              <a:extLst>
                <a:ext uri="{FF2B5EF4-FFF2-40B4-BE49-F238E27FC236}">
                  <a16:creationId xmlns:a16="http://schemas.microsoft.com/office/drawing/2014/main" id="{9E8EC39B-9294-B04B-9C74-10890CC10C81}"/>
                </a:ext>
              </a:extLst>
            </p:cNvPr>
            <p:cNvGrpSpPr>
              <a:grpSpLocks/>
            </p:cNvGrpSpPr>
            <p:nvPr/>
          </p:nvGrpSpPr>
          <p:grpSpPr bwMode="auto">
            <a:xfrm>
              <a:off x="4235019" y="215386"/>
              <a:ext cx="4908981" cy="1277461"/>
              <a:chOff x="0" y="2220850"/>
              <a:chExt cx="9144000" cy="2762588"/>
            </a:xfrm>
          </p:grpSpPr>
          <p:sp>
            <p:nvSpPr>
              <p:cNvPr id="21" name="Rectangle 20">
                <a:extLst>
                  <a:ext uri="{FF2B5EF4-FFF2-40B4-BE49-F238E27FC236}">
                    <a16:creationId xmlns:a16="http://schemas.microsoft.com/office/drawing/2014/main" id="{963945F7-57D5-B24C-A139-BB493641A22F}"/>
                  </a:ext>
                </a:extLst>
              </p:cNvPr>
              <p:cNvSpPr/>
              <p:nvPr/>
            </p:nvSpPr>
            <p:spPr>
              <a:xfrm>
                <a:off x="0" y="3193255"/>
                <a:ext cx="9144054"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6151" name="Picture 21" descr="High-Rez-OWL-Logo.png">
                <a:extLst>
                  <a:ext uri="{FF2B5EF4-FFF2-40B4-BE49-F238E27FC236}">
                    <a16:creationId xmlns:a16="http://schemas.microsoft.com/office/drawing/2014/main" id="{75F91595-D2AE-2645-8631-2DAF0BC944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49" name="TextBox 2">
              <a:extLst>
                <a:ext uri="{FF2B5EF4-FFF2-40B4-BE49-F238E27FC236}">
                  <a16:creationId xmlns:a16="http://schemas.microsoft.com/office/drawing/2014/main" id="{7B75E664-5674-9648-9727-46E4CDBB5567}"/>
                </a:ext>
              </a:extLst>
            </p:cNvPr>
            <p:cNvSpPr txBox="1">
              <a:spLocks noChangeArrowheads="1"/>
            </p:cNvSpPr>
            <p:nvPr/>
          </p:nvSpPr>
          <p:spPr bwMode="auto">
            <a:xfrm>
              <a:off x="6535592" y="746373"/>
              <a:ext cx="26116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r" eaLnBrk="1" hangingPunct="1"/>
              <a:r>
                <a:rPr lang="en-US" altLang="en-US" sz="2000" dirty="0"/>
                <a:t>Types of APA Papers</a:t>
              </a:r>
              <a:endParaRPr lang="en-US" altLang="en-US" dirty="0"/>
            </a:p>
          </p:txBody>
        </p:sp>
      </p:grpSp>
    </p:spTree>
    <p:extLst>
      <p:ext uri="{BB962C8B-B14F-4D97-AF65-F5344CB8AC3E}">
        <p14:creationId xmlns:p14="http://schemas.microsoft.com/office/powerpoint/2010/main" val="135541209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a:extLst>
              <a:ext uri="{FF2B5EF4-FFF2-40B4-BE49-F238E27FC236}">
                <a16:creationId xmlns:a16="http://schemas.microsoft.com/office/drawing/2014/main" id="{490A3930-EC16-7943-844B-5F4DEBD5C3AC}"/>
              </a:ext>
            </a:extLst>
          </p:cNvPr>
          <p:cNvSpPr txBox="1">
            <a:spLocks noChangeArrowheads="1"/>
          </p:cNvSpPr>
          <p:nvPr/>
        </p:nvSpPr>
        <p:spPr bwMode="auto">
          <a:xfrm>
            <a:off x="419100" y="1843088"/>
            <a:ext cx="8355013"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lnSpc>
                <a:spcPct val="150000"/>
              </a:lnSpc>
            </a:pPr>
            <a:r>
              <a:rPr lang="en-US" altLang="en-US" sz="2400" b="1" dirty="0">
                <a:latin typeface="Optima" panose="02000503060000020004" pitchFamily="2" charset="0"/>
              </a:rPr>
              <a:t>The Literature Review: </a:t>
            </a:r>
          </a:p>
          <a:p>
            <a:pPr lvl="1" eaLnBrk="1" hangingPunct="1">
              <a:buFont typeface="Arial" panose="020B0604020202020204" pitchFamily="34" charset="0"/>
              <a:buChar char="•"/>
            </a:pPr>
            <a:r>
              <a:rPr lang="en-US" altLang="en-US" sz="2400" dirty="0">
                <a:latin typeface="Optima" panose="02000503060000020004" pitchFamily="2" charset="0"/>
              </a:rPr>
              <a:t> Summarizes scientific literature on a particular research topic</a:t>
            </a:r>
            <a:br>
              <a:rPr lang="en-US" altLang="en-US" sz="2400" dirty="0">
                <a:latin typeface="Optima" panose="02000503060000020004" pitchFamily="2" charset="0"/>
              </a:rPr>
            </a:br>
            <a:endParaRPr lang="en-US" altLang="en-US" sz="2400" dirty="0">
              <a:latin typeface="Optima" panose="02000503060000020004" pitchFamily="2" charset="0"/>
            </a:endParaRPr>
          </a:p>
          <a:p>
            <a:pPr lvl="1" eaLnBrk="1" hangingPunct="1">
              <a:buFont typeface="Arial" panose="020B0604020202020204" pitchFamily="34" charset="0"/>
              <a:buChar char="•"/>
            </a:pPr>
            <a:r>
              <a:rPr lang="en-US" altLang="en-US" sz="2400" dirty="0">
                <a:latin typeface="Optima" panose="02000503060000020004" pitchFamily="2" charset="0"/>
              </a:rPr>
              <a:t> While the APA Publication Manual does not require a specific order for a literature review, a good literature review typically contains the following components:</a:t>
            </a:r>
          </a:p>
          <a:p>
            <a:pPr lvl="2" eaLnBrk="1" hangingPunct="1">
              <a:buFont typeface="Arial" panose="020B0604020202020204" pitchFamily="34" charset="0"/>
              <a:buChar char="•"/>
            </a:pPr>
            <a:r>
              <a:rPr lang="en-US" altLang="en-US" sz="2400" dirty="0">
                <a:latin typeface="Optima" panose="02000503060000020004" pitchFamily="2" charset="0"/>
              </a:rPr>
              <a:t> Introduction </a:t>
            </a:r>
          </a:p>
          <a:p>
            <a:pPr lvl="2" eaLnBrk="1" hangingPunct="1">
              <a:buFont typeface="Arial" panose="020B0604020202020204" pitchFamily="34" charset="0"/>
              <a:buChar char="•"/>
            </a:pPr>
            <a:r>
              <a:rPr lang="en-US" altLang="en-US" sz="2400" dirty="0">
                <a:latin typeface="Optima" panose="02000503060000020004" pitchFamily="2" charset="0"/>
              </a:rPr>
              <a:t> Thesis statement</a:t>
            </a:r>
          </a:p>
          <a:p>
            <a:pPr lvl="2" eaLnBrk="1" hangingPunct="1">
              <a:buFont typeface="Arial" panose="020B0604020202020204" pitchFamily="34" charset="0"/>
              <a:buChar char="•"/>
            </a:pPr>
            <a:r>
              <a:rPr lang="en-US" altLang="en-US" sz="2400" dirty="0">
                <a:latin typeface="Optima" panose="02000503060000020004" pitchFamily="2" charset="0"/>
              </a:rPr>
              <a:t> Summary and synthesis of sources</a:t>
            </a:r>
          </a:p>
          <a:p>
            <a:pPr lvl="2" eaLnBrk="1" hangingPunct="1">
              <a:buFont typeface="Arial" panose="020B0604020202020204" pitchFamily="34" charset="0"/>
              <a:buChar char="•"/>
            </a:pPr>
            <a:r>
              <a:rPr lang="en-US" altLang="en-US" sz="2400" dirty="0">
                <a:latin typeface="Optima" panose="02000503060000020004" pitchFamily="2" charset="0"/>
              </a:rPr>
              <a:t> List of References</a:t>
            </a:r>
          </a:p>
          <a:p>
            <a:pPr lvl="1" eaLnBrk="1" hangingPunct="1"/>
            <a:endParaRPr lang="en-US" altLang="en-US" sz="2400" dirty="0">
              <a:latin typeface="Optima" panose="02000503060000020004" pitchFamily="2" charset="0"/>
            </a:endParaRPr>
          </a:p>
        </p:txBody>
      </p:sp>
      <p:grpSp>
        <p:nvGrpSpPr>
          <p:cNvPr id="6147" name="Group 17">
            <a:extLst>
              <a:ext uri="{FF2B5EF4-FFF2-40B4-BE49-F238E27FC236}">
                <a16:creationId xmlns:a16="http://schemas.microsoft.com/office/drawing/2014/main" id="{C0D47035-2F35-6441-B2D6-C5D633B1A155}"/>
              </a:ext>
            </a:extLst>
          </p:cNvPr>
          <p:cNvGrpSpPr>
            <a:grpSpLocks/>
          </p:cNvGrpSpPr>
          <p:nvPr/>
        </p:nvGrpSpPr>
        <p:grpSpPr bwMode="auto">
          <a:xfrm>
            <a:off x="4235450" y="215900"/>
            <a:ext cx="4911725" cy="1276350"/>
            <a:chOff x="4235019" y="215386"/>
            <a:chExt cx="4912185" cy="1277461"/>
          </a:xfrm>
        </p:grpSpPr>
        <p:grpSp>
          <p:nvGrpSpPr>
            <p:cNvPr id="6148" name="Group 5">
              <a:extLst>
                <a:ext uri="{FF2B5EF4-FFF2-40B4-BE49-F238E27FC236}">
                  <a16:creationId xmlns:a16="http://schemas.microsoft.com/office/drawing/2014/main" id="{9E8EC39B-9294-B04B-9C74-10890CC10C81}"/>
                </a:ext>
              </a:extLst>
            </p:cNvPr>
            <p:cNvGrpSpPr>
              <a:grpSpLocks/>
            </p:cNvGrpSpPr>
            <p:nvPr/>
          </p:nvGrpSpPr>
          <p:grpSpPr bwMode="auto">
            <a:xfrm>
              <a:off x="4235019" y="215386"/>
              <a:ext cx="4908981" cy="1277461"/>
              <a:chOff x="0" y="2220850"/>
              <a:chExt cx="9144000" cy="2762588"/>
            </a:xfrm>
          </p:grpSpPr>
          <p:sp>
            <p:nvSpPr>
              <p:cNvPr id="21" name="Rectangle 20">
                <a:extLst>
                  <a:ext uri="{FF2B5EF4-FFF2-40B4-BE49-F238E27FC236}">
                    <a16:creationId xmlns:a16="http://schemas.microsoft.com/office/drawing/2014/main" id="{963945F7-57D5-B24C-A139-BB493641A22F}"/>
                  </a:ext>
                </a:extLst>
              </p:cNvPr>
              <p:cNvSpPr/>
              <p:nvPr/>
            </p:nvSpPr>
            <p:spPr>
              <a:xfrm>
                <a:off x="0" y="3193255"/>
                <a:ext cx="9144054"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6151" name="Picture 21" descr="High-Rez-OWL-Logo.png">
                <a:extLst>
                  <a:ext uri="{FF2B5EF4-FFF2-40B4-BE49-F238E27FC236}">
                    <a16:creationId xmlns:a16="http://schemas.microsoft.com/office/drawing/2014/main" id="{75F91595-D2AE-2645-8631-2DAF0BC944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49" name="TextBox 2">
              <a:extLst>
                <a:ext uri="{FF2B5EF4-FFF2-40B4-BE49-F238E27FC236}">
                  <a16:creationId xmlns:a16="http://schemas.microsoft.com/office/drawing/2014/main" id="{7B75E664-5674-9648-9727-46E4CDBB5567}"/>
                </a:ext>
              </a:extLst>
            </p:cNvPr>
            <p:cNvSpPr txBox="1">
              <a:spLocks noChangeArrowheads="1"/>
            </p:cNvSpPr>
            <p:nvPr/>
          </p:nvSpPr>
          <p:spPr bwMode="auto">
            <a:xfrm>
              <a:off x="6535592" y="746373"/>
              <a:ext cx="26116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r" eaLnBrk="1" hangingPunct="1"/>
              <a:r>
                <a:rPr lang="en-US" altLang="en-US" sz="2000" dirty="0"/>
                <a:t>Types of APA Papers</a:t>
              </a:r>
              <a:endParaRPr lang="en-US" altLang="en-US" dirty="0"/>
            </a:p>
          </p:txBody>
        </p:sp>
      </p:gr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a:extLst>
              <a:ext uri="{FF2B5EF4-FFF2-40B4-BE49-F238E27FC236}">
                <a16:creationId xmlns:a16="http://schemas.microsoft.com/office/drawing/2014/main" id="{54256EBD-B139-D446-A6DD-9F4C72125D4C}"/>
              </a:ext>
            </a:extLst>
          </p:cNvPr>
          <p:cNvSpPr txBox="1">
            <a:spLocks noChangeArrowheads="1"/>
          </p:cNvSpPr>
          <p:nvPr/>
        </p:nvSpPr>
        <p:spPr bwMode="auto">
          <a:xfrm>
            <a:off x="322263" y="1882775"/>
            <a:ext cx="8462962"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400" dirty="0">
                <a:latin typeface="Optima" panose="02000503060000020004" pitchFamily="2" charset="0"/>
              </a:rPr>
              <a:t>If your essay is not quantitative, qualitative, or a literature review:</a:t>
            </a:r>
          </a:p>
          <a:p>
            <a:pPr lvl="2" eaLnBrk="1" hangingPunct="1"/>
            <a:endParaRPr lang="en-US" altLang="en-US" dirty="0">
              <a:latin typeface="Optima" panose="02000503060000020004" pitchFamily="2" charset="0"/>
            </a:endParaRPr>
          </a:p>
          <a:p>
            <a:pPr lvl="1" eaLnBrk="1" hangingPunct="1">
              <a:buFont typeface="Arial" panose="020B0604020202020204" pitchFamily="34" charset="0"/>
              <a:buChar char="•"/>
            </a:pPr>
            <a:r>
              <a:rPr lang="en-US" altLang="en-US" sz="2400" dirty="0">
                <a:latin typeface="Optima" panose="02000503060000020004" pitchFamily="2" charset="0"/>
              </a:rPr>
              <a:t> Consult the instructor</a:t>
            </a:r>
          </a:p>
          <a:p>
            <a:pPr lvl="1" eaLnBrk="1" hangingPunct="1">
              <a:buFont typeface="Arial" panose="020B0604020202020204" pitchFamily="34" charset="0"/>
              <a:buChar char="•"/>
            </a:pPr>
            <a:endParaRPr lang="en-US" altLang="en-US" sz="2400" dirty="0">
              <a:latin typeface="Optima" panose="02000503060000020004" pitchFamily="2" charset="0"/>
            </a:endParaRPr>
          </a:p>
          <a:p>
            <a:pPr lvl="1" eaLnBrk="1" hangingPunct="1">
              <a:buFont typeface="Arial" panose="020B0604020202020204" pitchFamily="34" charset="0"/>
              <a:buChar char="•"/>
            </a:pPr>
            <a:r>
              <a:rPr lang="en-US" altLang="en-US" sz="2400" dirty="0">
                <a:latin typeface="Optima" panose="02000503060000020004" pitchFamily="2" charset="0"/>
              </a:rPr>
              <a:t> Consult the APA Publication Manual</a:t>
            </a:r>
            <a:endParaRPr lang="en-US" altLang="en-US" dirty="0">
              <a:latin typeface="Optima" panose="02000503060000020004" pitchFamily="2" charset="0"/>
            </a:endParaRPr>
          </a:p>
          <a:p>
            <a:pPr eaLnBrk="1" hangingPunct="1"/>
            <a:endParaRPr lang="en-US" altLang="en-US" dirty="0">
              <a:latin typeface="Optima" panose="02000503060000020004" pitchFamily="2" charset="0"/>
            </a:endParaRPr>
          </a:p>
        </p:txBody>
      </p:sp>
      <p:grpSp>
        <p:nvGrpSpPr>
          <p:cNvPr id="8195" name="Group 7">
            <a:extLst>
              <a:ext uri="{FF2B5EF4-FFF2-40B4-BE49-F238E27FC236}">
                <a16:creationId xmlns:a16="http://schemas.microsoft.com/office/drawing/2014/main" id="{C0524A49-09B0-C344-B588-BCF63EA9F207}"/>
              </a:ext>
            </a:extLst>
          </p:cNvPr>
          <p:cNvGrpSpPr>
            <a:grpSpLocks/>
          </p:cNvGrpSpPr>
          <p:nvPr/>
        </p:nvGrpSpPr>
        <p:grpSpPr bwMode="auto">
          <a:xfrm>
            <a:off x="4235450" y="215900"/>
            <a:ext cx="4911725" cy="1276350"/>
            <a:chOff x="4235019" y="215386"/>
            <a:chExt cx="4912185" cy="1277461"/>
          </a:xfrm>
        </p:grpSpPr>
        <p:grpSp>
          <p:nvGrpSpPr>
            <p:cNvPr id="8196" name="Group 5">
              <a:extLst>
                <a:ext uri="{FF2B5EF4-FFF2-40B4-BE49-F238E27FC236}">
                  <a16:creationId xmlns:a16="http://schemas.microsoft.com/office/drawing/2014/main" id="{AF5ADE74-5FA7-6948-A85B-4429A4A8ED0F}"/>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7837199D-16C1-8F41-B634-688828D83802}"/>
                  </a:ext>
                </a:extLst>
              </p:cNvPr>
              <p:cNvSpPr/>
              <p:nvPr/>
            </p:nvSpPr>
            <p:spPr>
              <a:xfrm>
                <a:off x="0" y="3193255"/>
                <a:ext cx="9144054"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8199" name="Picture 11" descr="High-Rez-OWL-Logo.png">
                <a:extLst>
                  <a:ext uri="{FF2B5EF4-FFF2-40B4-BE49-F238E27FC236}">
                    <a16:creationId xmlns:a16="http://schemas.microsoft.com/office/drawing/2014/main" id="{6CD38E9F-D8BA-A345-80C6-9C445B16796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197" name="TextBox 2">
              <a:extLst>
                <a:ext uri="{FF2B5EF4-FFF2-40B4-BE49-F238E27FC236}">
                  <a16:creationId xmlns:a16="http://schemas.microsoft.com/office/drawing/2014/main" id="{CA76A38D-AB86-F242-8CB6-378DDB7AF0EE}"/>
                </a:ext>
              </a:extLst>
            </p:cNvPr>
            <p:cNvSpPr txBox="1">
              <a:spLocks noChangeArrowheads="1"/>
            </p:cNvSpPr>
            <p:nvPr/>
          </p:nvSpPr>
          <p:spPr bwMode="auto">
            <a:xfrm>
              <a:off x="6535592" y="746373"/>
              <a:ext cx="26116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r" eaLnBrk="1" hangingPunct="1"/>
              <a:r>
                <a:rPr lang="en-US" altLang="en-US" sz="2000" dirty="0"/>
                <a:t>Types of APA Papers</a:t>
              </a:r>
              <a:endParaRPr lang="en-US" altLang="en-US" dirty="0"/>
            </a:p>
          </p:txBody>
        </p:sp>
      </p:grpSp>
    </p:spTree>
  </p:cSld>
  <p:clrMapOvr>
    <a:masterClrMapping/>
  </p:clrMapOvr>
  <p:transition/>
</p:sld>
</file>

<file path=ppt/theme/theme1.xml><?xml version="1.0" encoding="utf-8"?>
<a:theme xmlns:a="http://schemas.openxmlformats.org/drawingml/2006/main" name="20081208070939_56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ddle">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20081208070939_560</Template>
  <TotalTime>16333</TotalTime>
  <Words>7086</Words>
  <Application>Microsoft Office PowerPoint</Application>
  <PresentationFormat>On-screen Show (4:3)</PresentationFormat>
  <Paragraphs>551</Paragraphs>
  <Slides>42</Slides>
  <Notes>42</Notes>
  <HiddenSlides>0</HiddenSlides>
  <MMClips>0</MMClips>
  <ScaleCrop>false</ScaleCrop>
  <HeadingPairs>
    <vt:vector size="8" baseType="variant">
      <vt:variant>
        <vt:lpstr>Fonts Used</vt:lpstr>
      </vt:variant>
      <vt:variant>
        <vt:i4>11</vt:i4>
      </vt:variant>
      <vt:variant>
        <vt:lpstr>Theme</vt:lpstr>
      </vt:variant>
      <vt:variant>
        <vt:i4>1</vt:i4>
      </vt:variant>
      <vt:variant>
        <vt:lpstr>Slide Titles</vt:lpstr>
      </vt:variant>
      <vt:variant>
        <vt:i4>42</vt:i4>
      </vt:variant>
      <vt:variant>
        <vt:lpstr>Custom Shows</vt:lpstr>
      </vt:variant>
      <vt:variant>
        <vt:i4>1</vt:i4>
      </vt:variant>
    </vt:vector>
  </HeadingPairs>
  <TitlesOfParts>
    <vt:vector size="55" baseType="lpstr">
      <vt:lpstr>MS Mincho</vt:lpstr>
      <vt:lpstr>MS PGothic</vt:lpstr>
      <vt:lpstr>MS PGothic</vt:lpstr>
      <vt:lpstr>Arial</vt:lpstr>
      <vt:lpstr>Arial Black</vt:lpstr>
      <vt:lpstr>Book Antiqua</vt:lpstr>
      <vt:lpstr>Calibri</vt:lpstr>
      <vt:lpstr>Optima</vt:lpstr>
      <vt:lpstr>Tahoma</vt:lpstr>
      <vt:lpstr>Times New Roman</vt:lpstr>
      <vt:lpstr>Wingdings</vt:lpstr>
      <vt:lpstr>20081208070939_560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Custom Show 1</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Ghada</dc:creator>
  <cp:lastModifiedBy>Patti Ghere</cp:lastModifiedBy>
  <cp:revision>243</cp:revision>
  <dcterms:created xsi:type="dcterms:W3CDTF">2013-12-10T01:29:57Z</dcterms:created>
  <dcterms:modified xsi:type="dcterms:W3CDTF">2024-09-18T14:34:44Z</dcterms:modified>
</cp:coreProperties>
</file>